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64" r:id="rId2"/>
    <p:sldId id="260" r:id="rId3"/>
    <p:sldId id="263" r:id="rId4"/>
    <p:sldId id="261" r:id="rId5"/>
    <p:sldId id="256" r:id="rId6"/>
    <p:sldId id="266" r:id="rId7"/>
    <p:sldId id="267" r:id="rId8"/>
    <p:sldId id="269" r:id="rId9"/>
    <p:sldId id="268" r:id="rId10"/>
    <p:sldId id="278" r:id="rId11"/>
    <p:sldId id="270" r:id="rId12"/>
    <p:sldId id="277" r:id="rId13"/>
    <p:sldId id="279" r:id="rId14"/>
    <p:sldId id="280" r:id="rId15"/>
    <p:sldId id="281" r:id="rId16"/>
    <p:sldId id="282" r:id="rId17"/>
    <p:sldId id="283" r:id="rId18"/>
    <p:sldId id="287" r:id="rId19"/>
    <p:sldId id="286" r:id="rId20"/>
    <p:sldId id="288" r:id="rId21"/>
    <p:sldId id="289" r:id="rId22"/>
    <p:sldId id="290" r:id="rId23"/>
    <p:sldId id="291" r:id="rId24"/>
    <p:sldId id="293" r:id="rId25"/>
    <p:sldId id="294" r:id="rId26"/>
    <p:sldId id="296" r:id="rId27"/>
    <p:sldId id="297" r:id="rId28"/>
    <p:sldId id="298" r:id="rId29"/>
    <p:sldId id="292" r:id="rId30"/>
    <p:sldId id="299" r:id="rId31"/>
    <p:sldId id="301" r:id="rId32"/>
    <p:sldId id="300" r:id="rId33"/>
    <p:sldId id="284" r:id="rId34"/>
    <p:sldId id="303" r:id="rId35"/>
    <p:sldId id="305" r:id="rId36"/>
    <p:sldId id="314" r:id="rId37"/>
    <p:sldId id="306" r:id="rId38"/>
    <p:sldId id="308" r:id="rId39"/>
    <p:sldId id="307" r:id="rId40"/>
    <p:sldId id="311" r:id="rId41"/>
    <p:sldId id="304" r:id="rId42"/>
    <p:sldId id="312" r:id="rId43"/>
    <p:sldId id="313" r:id="rId44"/>
    <p:sldId id="315" r:id="rId45"/>
    <p:sldId id="272"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57"/>
    <p:restoredTop sz="84013"/>
  </p:normalViewPr>
  <p:slideViewPr>
    <p:cSldViewPr snapToGrid="0" snapToObjects="1">
      <p:cViewPr>
        <p:scale>
          <a:sx n="88" d="100"/>
          <a:sy n="88" d="100"/>
        </p:scale>
        <p:origin x="712" y="256"/>
      </p:cViewPr>
      <p:guideLst/>
    </p:cSldViewPr>
  </p:slideViewPr>
  <p:outlineViewPr>
    <p:cViewPr>
      <p:scale>
        <a:sx n="33" d="100"/>
        <a:sy n="33" d="100"/>
      </p:scale>
      <p:origin x="0" y="-768"/>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EF409-0C14-9048-9DE2-114C95333A9E}" type="datetimeFigureOut">
              <a:rPr kumimoji="1" lang="zh-CN" altLang="en-US" smtClean="0"/>
              <a:t>18/3/27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8D850C-C33F-A04F-AC62-23B5382F820E}" type="slidenum">
              <a:rPr kumimoji="1" lang="zh-CN" altLang="en-US" smtClean="0"/>
              <a:t>‹#›</a:t>
            </a:fld>
            <a:endParaRPr kumimoji="1" lang="zh-CN" altLang="en-US"/>
          </a:p>
        </p:txBody>
      </p:sp>
    </p:spTree>
    <p:extLst>
      <p:ext uri="{BB962C8B-B14F-4D97-AF65-F5344CB8AC3E}">
        <p14:creationId xmlns:p14="http://schemas.microsoft.com/office/powerpoint/2010/main" val="1148397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a:t>
            </a:fld>
            <a:endParaRPr kumimoji="1" lang="zh-CN" altLang="en-US"/>
          </a:p>
        </p:txBody>
      </p:sp>
    </p:spTree>
    <p:extLst>
      <p:ext uri="{BB962C8B-B14F-4D97-AF65-F5344CB8AC3E}">
        <p14:creationId xmlns:p14="http://schemas.microsoft.com/office/powerpoint/2010/main" val="285720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smtClean="0"/>
              <a:t>The</a:t>
            </a:r>
            <a:r>
              <a:rPr kumimoji="1" lang="zh-CN" altLang="en-US" baseline="0" dirty="0" smtClean="0"/>
              <a:t> </a:t>
            </a:r>
            <a:r>
              <a:rPr kumimoji="1" lang="en-US" altLang="zh-CN" baseline="0" dirty="0" smtClean="0"/>
              <a:t>author has write 15 families’ signature in the paper, not a huge number to work around.</a:t>
            </a:r>
          </a:p>
          <a:p>
            <a:endParaRPr kumimoji="1" lang="en-US" altLang="zh-CN" baseline="0" dirty="0" smtClean="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10</a:t>
            </a:fld>
            <a:endParaRPr kumimoji="1" lang="zh-CN" altLang="en-US"/>
          </a:p>
        </p:txBody>
      </p:sp>
    </p:spTree>
    <p:extLst>
      <p:ext uri="{BB962C8B-B14F-4D97-AF65-F5344CB8AC3E}">
        <p14:creationId xmlns:p14="http://schemas.microsoft.com/office/powerpoint/2010/main" val="902159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smtClean="0"/>
              <a:t>but it is till hard to create signatures, so this team with Stanford university create a system called </a:t>
            </a:r>
            <a:r>
              <a:rPr kumimoji="1" lang="en-US" altLang="zh-CN" baseline="0" dirty="0" err="1" smtClean="0"/>
              <a:t>MaxSAT</a:t>
            </a:r>
            <a:r>
              <a:rPr kumimoji="1" lang="en-US" altLang="zh-CN" baseline="0" dirty="0" smtClean="0"/>
              <a:t> to </a:t>
            </a:r>
            <a:r>
              <a:rPr kumimoji="1" lang="en-US" altLang="zh-CN" baseline="0" dirty="0" err="1" smtClean="0"/>
              <a:t>automatedly</a:t>
            </a:r>
            <a:r>
              <a:rPr kumimoji="1" lang="en-US" altLang="zh-CN" baseline="0" dirty="0" smtClean="0"/>
              <a:t> generate malware signature.</a:t>
            </a:r>
          </a:p>
          <a:p>
            <a:r>
              <a:rPr kumimoji="1" lang="en-US" altLang="zh-CN" baseline="0" dirty="0" smtClean="0"/>
              <a:t>this reach out a paper called </a:t>
            </a:r>
            <a:r>
              <a:rPr kumimoji="1" lang="en-US" altLang="zh-CN" baseline="0" dirty="0" smtClean="0"/>
              <a:t>Auto</a:t>
            </a:r>
            <a:r>
              <a:rPr kumimoji="1" lang="zh-CN" altLang="en-US" baseline="0" dirty="0" smtClean="0"/>
              <a:t> </a:t>
            </a:r>
            <a:endParaRPr kumimoji="1" lang="en-US" altLang="zh-CN" baseline="0" dirty="0" smtClean="0"/>
          </a:p>
          <a:p>
            <a:r>
              <a:rPr kumimoji="1" lang="en-US" altLang="zh-CN" baseline="0" dirty="0" smtClean="0"/>
              <a:t>PPT</a:t>
            </a:r>
          </a:p>
          <a:p>
            <a:r>
              <a:rPr kumimoji="1" lang="en-US" altLang="zh-CN" baseline="0" dirty="0" smtClean="0"/>
              <a:t>, </a:t>
            </a:r>
            <a:r>
              <a:rPr kumimoji="1" lang="en-US" altLang="zh-CN" baseline="0" dirty="0" smtClean="0"/>
              <a:t>but it is not contained in our presentation.</a:t>
            </a:r>
          </a:p>
          <a:p>
            <a:endParaRPr kumimoji="1" lang="en-US" altLang="zh-CN" baseline="0" dirty="0" smtClean="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11</a:t>
            </a:fld>
            <a:endParaRPr kumimoji="1" lang="zh-CN" altLang="en-US"/>
          </a:p>
        </p:txBody>
      </p:sp>
    </p:spTree>
    <p:extLst>
      <p:ext uri="{BB962C8B-B14F-4D97-AF65-F5344CB8AC3E}">
        <p14:creationId xmlns:p14="http://schemas.microsoft.com/office/powerpoint/2010/main" val="1984554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Now, we</a:t>
            </a:r>
            <a:r>
              <a:rPr kumimoji="1" lang="en-US" altLang="zh-CN" baseline="0" dirty="0" smtClean="0"/>
              <a:t> can look into the </a:t>
            </a:r>
            <a:r>
              <a:rPr kumimoji="1" lang="en-US" altLang="zh-CN" baseline="0" dirty="0" err="1" smtClean="0"/>
              <a:t>Apposcopy</a:t>
            </a:r>
            <a:r>
              <a:rPr kumimoji="1" lang="en-US" altLang="zh-CN" baseline="0" dirty="0" smtClean="0"/>
              <a:t> through an example.</a:t>
            </a:r>
          </a:p>
          <a:p>
            <a:r>
              <a:rPr kumimoji="1" lang="en-US" altLang="zh-CN" baseline="0" dirty="0" smtClean="0"/>
              <a:t>Still the gold dream</a:t>
            </a:r>
          </a:p>
          <a:p>
            <a:endParaRPr kumimoji="1" lang="en-US" altLang="zh-CN" baseline="0" dirty="0" smtClean="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12</a:t>
            </a:fld>
            <a:endParaRPr kumimoji="1" lang="zh-CN" altLang="en-US"/>
          </a:p>
        </p:txBody>
      </p:sp>
    </p:spTree>
    <p:extLst>
      <p:ext uri="{BB962C8B-B14F-4D97-AF65-F5344CB8AC3E}">
        <p14:creationId xmlns:p14="http://schemas.microsoft.com/office/powerpoint/2010/main" val="1341593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first we do taint analysis on this malware, look into the red </a:t>
            </a:r>
            <a:r>
              <a:rPr lang="en-US" altLang="zh-CN" sz="1200" kern="1200" dirty="0" smtClean="0">
                <a:solidFill>
                  <a:schemeClr val="tx1"/>
                </a:solidFill>
                <a:effectLst/>
                <a:latin typeface="+mn-lt"/>
                <a:ea typeface="+mn-ea"/>
                <a:cs typeface="+mn-cs"/>
              </a:rPr>
              <a:t>Rounded Rectangle. there are 4 pairs of source and sink shown</a:t>
            </a:r>
            <a:r>
              <a:rPr lang="en-US" altLang="zh-CN" sz="1200" kern="1200" baseline="0" dirty="0" smtClean="0">
                <a:solidFill>
                  <a:schemeClr val="tx1"/>
                </a:solidFill>
                <a:effectLst/>
                <a:latin typeface="+mn-lt"/>
                <a:ea typeface="+mn-ea"/>
                <a:cs typeface="+mn-cs"/>
              </a:rPr>
              <a:t> over</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there</a:t>
            </a:r>
            <a:endParaRPr lang="en-US" altLang="zh-CN"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13</a:t>
            </a:fld>
            <a:endParaRPr kumimoji="1" lang="zh-CN" altLang="en-US"/>
          </a:p>
        </p:txBody>
      </p:sp>
    </p:spTree>
    <p:extLst>
      <p:ext uri="{BB962C8B-B14F-4D97-AF65-F5344CB8AC3E}">
        <p14:creationId xmlns:p14="http://schemas.microsoft.com/office/powerpoint/2010/main" val="116150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On</a:t>
            </a:r>
            <a:r>
              <a:rPr lang="en-US" altLang="zh-CN" sz="1200" kern="1200" baseline="0" dirty="0" smtClean="0">
                <a:solidFill>
                  <a:schemeClr val="tx1"/>
                </a:solidFill>
                <a:effectLst/>
                <a:latin typeface="+mn-lt"/>
                <a:ea typeface="+mn-ea"/>
                <a:cs typeface="+mn-cs"/>
              </a:rPr>
              <a:t> the right side is the simplified signature example.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I know its abrupt to show this without any explanation, but I will show the detail of it in a few minutes.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Because after showing you all the steps of this example, you will know what each step’s purpose is, and then I will explain the theory.</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its easy to read right over there right, the flow get source of </a:t>
            </a:r>
            <a:r>
              <a:rPr lang="en-US" altLang="zh-CN" sz="1200" kern="1200" baseline="0" dirty="0" err="1" smtClean="0">
                <a:solidFill>
                  <a:schemeClr val="tx1"/>
                </a:solidFill>
                <a:effectLst/>
                <a:latin typeface="+mn-lt"/>
                <a:ea typeface="+mn-ea"/>
                <a:cs typeface="+mn-cs"/>
              </a:rPr>
              <a:t>devicedid</a:t>
            </a:r>
            <a:r>
              <a:rPr lang="en-US" altLang="zh-CN" sz="1200" kern="1200" baseline="0" dirty="0" smtClean="0">
                <a:solidFill>
                  <a:schemeClr val="tx1"/>
                </a:solidFill>
                <a:effectLst/>
                <a:latin typeface="+mn-lt"/>
                <a:ea typeface="+mn-ea"/>
                <a:cs typeface="+mn-cs"/>
              </a:rPr>
              <a:t> and sink it into Internet.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this is </a:t>
            </a:r>
            <a:r>
              <a:rPr lang="en-US" altLang="zh-CN" sz="1200" kern="1200" baseline="0" dirty="0" smtClean="0">
                <a:solidFill>
                  <a:schemeClr val="tx1"/>
                </a:solidFill>
                <a:effectLst/>
                <a:latin typeface="+mn-lt"/>
                <a:ea typeface="+mn-ea"/>
                <a:cs typeface="+mn-cs"/>
              </a:rPr>
              <a:t>called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data </a:t>
            </a:r>
            <a:r>
              <a:rPr lang="en-US" altLang="zh-CN" sz="1200" kern="1200" baseline="0" dirty="0" smtClean="0">
                <a:solidFill>
                  <a:schemeClr val="tx1"/>
                </a:solidFill>
                <a:effectLst/>
                <a:latin typeface="+mn-lt"/>
                <a:ea typeface="+mn-ea"/>
                <a:cs typeface="+mn-cs"/>
              </a:rPr>
              <a:t>flow predicate.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This is the data flow property of this malware</a:t>
            </a:r>
            <a:r>
              <a:rPr lang="en-US" altLang="zh-CN"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And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we also notice there are other source sink flows in </a:t>
            </a:r>
            <a:r>
              <a:rPr lang="en-US" altLang="zh-CN" sz="1200" kern="1200" baseline="0" dirty="0" err="1" smtClean="0">
                <a:solidFill>
                  <a:schemeClr val="tx1"/>
                </a:solidFill>
                <a:effectLst/>
                <a:latin typeface="+mn-lt"/>
                <a:ea typeface="+mn-ea"/>
                <a:cs typeface="+mn-cs"/>
              </a:rPr>
              <a:t>adactivities</a:t>
            </a:r>
            <a:r>
              <a:rPr lang="en-US" altLang="zh-CN" sz="1200" kern="1200" baseline="0" dirty="0" smtClean="0">
                <a:solidFill>
                  <a:schemeClr val="tx1"/>
                </a:solidFill>
                <a:effectLst/>
                <a:latin typeface="+mn-lt"/>
                <a:ea typeface="+mn-ea"/>
                <a:cs typeface="+mn-cs"/>
              </a:rPr>
              <a:t>, but these are not considered as malicious behaviors.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14</a:t>
            </a:fld>
            <a:endParaRPr kumimoji="1" lang="zh-CN" altLang="en-US"/>
          </a:p>
        </p:txBody>
      </p:sp>
    </p:spTree>
    <p:extLst>
      <p:ext uri="{BB962C8B-B14F-4D97-AF65-F5344CB8AC3E}">
        <p14:creationId xmlns:p14="http://schemas.microsoft.com/office/powerpoint/2010/main" val="1012416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The</a:t>
            </a:r>
            <a:r>
              <a:rPr lang="en-US" altLang="zh-CN" sz="1200" kern="1200" baseline="0" dirty="0" smtClean="0">
                <a:solidFill>
                  <a:schemeClr val="tx1"/>
                </a:solidFill>
                <a:effectLst/>
                <a:latin typeface="+mn-lt"/>
                <a:ea typeface="+mn-ea"/>
                <a:cs typeface="+mn-cs"/>
              </a:rPr>
              <a:t> next one is </a:t>
            </a:r>
            <a:r>
              <a:rPr lang="en-US" altLang="zh-CN" sz="1200" kern="1200" dirty="0" smtClean="0">
                <a:solidFill>
                  <a:schemeClr val="tx1"/>
                </a:solidFill>
                <a:effectLst/>
                <a:latin typeface="+mn-lt"/>
                <a:ea typeface="+mn-ea"/>
                <a:cs typeface="+mn-cs"/>
              </a:rPr>
              <a:t>Inter-Component Call Graph,</a:t>
            </a:r>
            <a:r>
              <a:rPr lang="en-US" altLang="zh-CN"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this is a high level abstraction of android apps,</a:t>
            </a:r>
          </a:p>
          <a:p>
            <a:r>
              <a:rPr lang="en-US" altLang="zh-CN" sz="1200" kern="1200" baseline="0" dirty="0" smtClean="0">
                <a:solidFill>
                  <a:schemeClr val="tx1"/>
                </a:solidFill>
                <a:effectLst/>
                <a:latin typeface="+mn-lt"/>
                <a:ea typeface="+mn-ea"/>
                <a:cs typeface="+mn-cs"/>
              </a:rPr>
              <a:t>which represent apps’ control flow property</a:t>
            </a:r>
          </a:p>
          <a:p>
            <a:r>
              <a:rPr lang="en-US" altLang="zh-CN" sz="1200" kern="1200" baseline="0" dirty="0" smtClean="0">
                <a:solidFill>
                  <a:schemeClr val="tx1"/>
                </a:solidFill>
                <a:effectLst/>
                <a:latin typeface="+mn-lt"/>
                <a:ea typeface="+mn-ea"/>
                <a:cs typeface="+mn-cs"/>
              </a:rPr>
              <a:t>And </a:t>
            </a:r>
            <a:r>
              <a:rPr lang="en-US" altLang="zh-CN" sz="1200" kern="1200" baseline="0" dirty="0" smtClean="0">
                <a:solidFill>
                  <a:schemeClr val="tx1"/>
                </a:solidFill>
                <a:effectLst/>
                <a:latin typeface="+mn-lt"/>
                <a:ea typeface="+mn-ea"/>
                <a:cs typeface="+mn-cs"/>
              </a:rPr>
              <a:t>intent analysis is what we have to analysis here, like component A input Type A, Action </a:t>
            </a:r>
            <a:r>
              <a:rPr lang="en-US" altLang="zh-CN" sz="1200" kern="1200" baseline="0" dirty="0" smtClean="0">
                <a:solidFill>
                  <a:schemeClr val="tx1"/>
                </a:solidFill>
                <a:effectLst/>
                <a:latin typeface="+mn-lt"/>
                <a:ea typeface="+mn-ea"/>
                <a:cs typeface="+mn-cs"/>
              </a:rPr>
              <a:t>to </a:t>
            </a:r>
            <a:r>
              <a:rPr lang="en-US" altLang="zh-CN" sz="1200" kern="1200" baseline="0" dirty="0" smtClean="0">
                <a:solidFill>
                  <a:schemeClr val="tx1"/>
                </a:solidFill>
                <a:effectLst/>
                <a:latin typeface="+mn-lt"/>
                <a:ea typeface="+mn-ea"/>
                <a:cs typeface="+mn-cs"/>
              </a:rPr>
              <a:t>Component B to do something, this is like a call graph.</a:t>
            </a:r>
            <a:endParaRPr lang="en-US" altLang="zh-CN" dirty="0">
              <a:effectLst/>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15</a:t>
            </a:fld>
            <a:endParaRPr kumimoji="1" lang="zh-CN" altLang="en-US"/>
          </a:p>
        </p:txBody>
      </p:sp>
    </p:spTree>
    <p:extLst>
      <p:ext uri="{BB962C8B-B14F-4D97-AF65-F5344CB8AC3E}">
        <p14:creationId xmlns:p14="http://schemas.microsoft.com/office/powerpoint/2010/main" val="1067080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in </a:t>
            </a:r>
            <a:r>
              <a:rPr lang="en-US" altLang="zh-CN" sz="1200" kern="1200" dirty="0" smtClean="0">
                <a:solidFill>
                  <a:schemeClr val="tx1"/>
                </a:solidFill>
                <a:effectLst/>
                <a:latin typeface="+mn-lt"/>
                <a:ea typeface="+mn-ea"/>
                <a:cs typeface="+mn-cs"/>
              </a:rPr>
              <a:t>this gold</a:t>
            </a:r>
            <a:r>
              <a:rPr lang="en-US" altLang="zh-CN" sz="1200" kern="1200" baseline="0" dirty="0" smtClean="0">
                <a:solidFill>
                  <a:schemeClr val="tx1"/>
                </a:solidFill>
                <a:effectLst/>
                <a:latin typeface="+mn-lt"/>
                <a:ea typeface="+mn-ea"/>
                <a:cs typeface="+mn-cs"/>
              </a:rPr>
              <a:t> dream </a:t>
            </a:r>
            <a:r>
              <a:rPr lang="en-US" altLang="zh-CN" sz="1200" kern="1200" baseline="0" dirty="0" smtClean="0">
                <a:solidFill>
                  <a:schemeClr val="tx1"/>
                </a:solidFill>
                <a:effectLst/>
                <a:latin typeface="+mn-lt"/>
                <a:ea typeface="+mn-ea"/>
                <a:cs typeface="+mn-cs"/>
              </a:rPr>
              <a:t>malware. </a:t>
            </a:r>
            <a:r>
              <a:rPr lang="en-US" altLang="zh-CN" sz="1200" kern="1200" baseline="0" dirty="0" smtClean="0">
                <a:solidFill>
                  <a:schemeClr val="tx1"/>
                </a:solidFill>
                <a:effectLst/>
                <a:latin typeface="+mn-lt"/>
                <a:ea typeface="+mn-ea"/>
                <a:cs typeface="+mn-cs"/>
              </a:rPr>
              <a:t>a simplified ICCG is shown above, Lets look into the rounded rectangle.</a:t>
            </a:r>
          </a:p>
          <a:p>
            <a:endParaRPr lang="en-US" altLang="zh-CN" dirty="0">
              <a:effectLst/>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16</a:t>
            </a:fld>
            <a:endParaRPr kumimoji="1" lang="zh-CN" altLang="en-US"/>
          </a:p>
        </p:txBody>
      </p:sp>
    </p:spTree>
    <p:extLst>
      <p:ext uri="{BB962C8B-B14F-4D97-AF65-F5344CB8AC3E}">
        <p14:creationId xmlns:p14="http://schemas.microsoft.com/office/powerpoint/2010/main" val="2132851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the third line is component</a:t>
            </a:r>
            <a:r>
              <a:rPr lang="en-US" altLang="zh-CN" sz="1200" kern="1200" baseline="0" dirty="0" smtClean="0">
                <a:solidFill>
                  <a:schemeClr val="tx1"/>
                </a:solidFill>
                <a:effectLst/>
                <a:latin typeface="+mn-lt"/>
                <a:ea typeface="+mn-ea"/>
                <a:cs typeface="+mn-cs"/>
              </a:rPr>
              <a:t> predicate</a:t>
            </a:r>
          </a:p>
          <a:p>
            <a:r>
              <a:rPr lang="en-US" altLang="zh-CN" sz="1200" kern="1200" baseline="0" dirty="0" smtClean="0">
                <a:solidFill>
                  <a:schemeClr val="tx1"/>
                </a:solidFill>
                <a:effectLst/>
                <a:latin typeface="+mn-lt"/>
                <a:ea typeface="+mn-ea"/>
                <a:cs typeface="+mn-cs"/>
              </a:rPr>
              <a:t>the fourth line is ICC predicate</a:t>
            </a:r>
          </a:p>
          <a:p>
            <a:r>
              <a:rPr lang="en-US" altLang="zh-CN" sz="1200" kern="1200" baseline="0" dirty="0" smtClean="0">
                <a:solidFill>
                  <a:schemeClr val="tx1"/>
                </a:solidFill>
                <a:effectLst/>
                <a:latin typeface="+mn-lt"/>
                <a:ea typeface="+mn-ea"/>
                <a:cs typeface="+mn-cs"/>
              </a:rPr>
              <a:t>this is the signature build in predicate ability, </a:t>
            </a:r>
            <a:r>
              <a:rPr lang="en-US" altLang="zh-CN" sz="1200" kern="1200" baseline="0" dirty="0" smtClean="0">
                <a:solidFill>
                  <a:schemeClr val="tx1"/>
                </a:solidFill>
                <a:effectLst/>
                <a:latin typeface="+mn-lt"/>
                <a:ea typeface="+mn-ea"/>
                <a:cs typeface="+mn-cs"/>
              </a:rPr>
              <a:t>seems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like </a:t>
            </a:r>
            <a:r>
              <a:rPr lang="en-US" altLang="zh-CN" sz="1200" kern="1200" baseline="0" dirty="0" smtClean="0">
                <a:solidFill>
                  <a:schemeClr val="tx1"/>
                </a:solidFill>
                <a:effectLst/>
                <a:latin typeface="+mn-lt"/>
                <a:ea typeface="+mn-ea"/>
                <a:cs typeface="+mn-cs"/>
              </a:rPr>
              <a:t>the </a:t>
            </a:r>
            <a:r>
              <a:rPr lang="en-US" altLang="zh-CN" sz="1200" kern="1200" baseline="0" dirty="0" err="1" smtClean="0">
                <a:solidFill>
                  <a:schemeClr val="tx1"/>
                </a:solidFill>
                <a:effectLst/>
                <a:latin typeface="+mn-lt"/>
                <a:ea typeface="+mn-ea"/>
                <a:cs typeface="+mn-cs"/>
              </a:rPr>
              <a:t>zjReceiver</a:t>
            </a:r>
            <a:r>
              <a:rPr lang="en-US" altLang="zh-CN" sz="1200" kern="1200" baseline="0" dirty="0" smtClean="0">
                <a:solidFill>
                  <a:schemeClr val="tx1"/>
                </a:solidFill>
                <a:effectLst/>
                <a:latin typeface="+mn-lt"/>
                <a:ea typeface="+mn-ea"/>
                <a:cs typeface="+mn-cs"/>
              </a:rPr>
              <a:t> receive something and send </a:t>
            </a:r>
            <a:r>
              <a:rPr lang="en-US" altLang="zh-CN" sz="1200" kern="1200" baseline="0" dirty="0" smtClean="0">
                <a:solidFill>
                  <a:schemeClr val="tx1"/>
                </a:solidFill>
                <a:effectLst/>
                <a:latin typeface="+mn-lt"/>
                <a:ea typeface="+mn-ea"/>
                <a:cs typeface="+mn-cs"/>
              </a:rPr>
              <a:t>something </a:t>
            </a:r>
            <a:r>
              <a:rPr lang="en-US" altLang="zh-CN" sz="1200" kern="1200" baseline="0" dirty="0" smtClean="0">
                <a:solidFill>
                  <a:schemeClr val="tx1"/>
                </a:solidFill>
                <a:effectLst/>
                <a:latin typeface="+mn-lt"/>
                <a:ea typeface="+mn-ea"/>
                <a:cs typeface="+mn-cs"/>
              </a:rPr>
              <a:t>into Service</a:t>
            </a:r>
            <a:r>
              <a:rPr lang="en-US" altLang="zh-CN" sz="1200" kern="1200" baseline="0" dirty="0" smtClean="0">
                <a:solidFill>
                  <a:schemeClr val="tx1"/>
                </a:solidFill>
                <a:effectLst/>
                <a:latin typeface="+mn-lt"/>
                <a:ea typeface="+mn-ea"/>
                <a:cs typeface="+mn-cs"/>
              </a:rPr>
              <a:t>.</a:t>
            </a:r>
          </a:p>
          <a:p>
            <a:r>
              <a:rPr lang="en-US" altLang="zh-CN" sz="1200" kern="1200" baseline="0" dirty="0" smtClean="0">
                <a:solidFill>
                  <a:schemeClr val="tx1"/>
                </a:solidFill>
                <a:effectLst/>
                <a:latin typeface="+mn-lt"/>
                <a:ea typeface="+mn-ea"/>
                <a:cs typeface="+mn-cs"/>
              </a:rPr>
              <a:t>Actually this means there exists a node in ICCG as a </a:t>
            </a:r>
            <a:r>
              <a:rPr lang="en-US" altLang="zh-CN" sz="1200" kern="1200" baseline="0" dirty="0" err="1" smtClean="0">
                <a:solidFill>
                  <a:schemeClr val="tx1"/>
                </a:solidFill>
                <a:effectLst/>
                <a:latin typeface="+mn-lt"/>
                <a:ea typeface="+mn-ea"/>
                <a:cs typeface="+mn-cs"/>
              </a:rPr>
              <a:t>reciever</a:t>
            </a:r>
            <a:r>
              <a:rPr lang="en-US" altLang="zh-CN" sz="1200" kern="1200" baseline="0" dirty="0" smtClean="0">
                <a:solidFill>
                  <a:schemeClr val="tx1"/>
                </a:solidFill>
                <a:effectLst/>
                <a:latin typeface="+mn-lt"/>
                <a:ea typeface="+mn-ea"/>
                <a:cs typeface="+mn-cs"/>
              </a:rPr>
              <a:t>.</a:t>
            </a:r>
          </a:p>
          <a:p>
            <a:r>
              <a:rPr lang="en-US" altLang="zh-CN" sz="1200" kern="1200" baseline="0" dirty="0" smtClean="0">
                <a:solidFill>
                  <a:schemeClr val="tx1"/>
                </a:solidFill>
                <a:effectLst/>
                <a:latin typeface="+mn-lt"/>
                <a:ea typeface="+mn-ea"/>
                <a:cs typeface="+mn-cs"/>
              </a:rPr>
              <a:t>And there is an edge from the node receiver</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to the node service</a:t>
            </a:r>
          </a:p>
          <a:p>
            <a:endParaRPr lang="en-US" altLang="zh-CN" sz="1200" kern="1200" baseline="0" dirty="0" smtClean="0">
              <a:solidFill>
                <a:schemeClr val="tx1"/>
              </a:solidFill>
              <a:effectLst/>
              <a:latin typeface="+mn-lt"/>
              <a:ea typeface="+mn-ea"/>
              <a:cs typeface="+mn-cs"/>
            </a:endParaRPr>
          </a:p>
          <a:p>
            <a:r>
              <a:rPr lang="en-US" altLang="zh-CN" sz="1200" kern="1200" baseline="0" dirty="0" smtClean="0">
                <a:solidFill>
                  <a:schemeClr val="tx1"/>
                </a:solidFill>
                <a:effectLst/>
                <a:latin typeface="+mn-lt"/>
                <a:ea typeface="+mn-ea"/>
                <a:cs typeface="+mn-cs"/>
              </a:rPr>
              <a:t>This is the control flow </a:t>
            </a:r>
            <a:r>
              <a:rPr lang="en-US" altLang="zh-CN" sz="1200" kern="1200" baseline="0" dirty="0" smtClean="0">
                <a:solidFill>
                  <a:schemeClr val="tx1"/>
                </a:solidFill>
                <a:effectLst/>
                <a:latin typeface="+mn-lt"/>
                <a:ea typeface="+mn-ea"/>
                <a:cs typeface="+mn-cs"/>
              </a:rPr>
              <a:t>property</a:t>
            </a:r>
            <a:endParaRPr lang="en-US" altLang="zh-CN" sz="1200" kern="1200" baseline="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17</a:t>
            </a:fld>
            <a:endParaRPr kumimoji="1" lang="zh-CN" altLang="en-US"/>
          </a:p>
        </p:txBody>
      </p:sp>
    </p:spTree>
    <p:extLst>
      <p:ext uri="{BB962C8B-B14F-4D97-AF65-F5344CB8AC3E}">
        <p14:creationId xmlns:p14="http://schemas.microsoft.com/office/powerpoint/2010/main" val="1216771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baseline="0" dirty="0" smtClean="0">
                <a:solidFill>
                  <a:schemeClr val="tx1"/>
                </a:solidFill>
                <a:effectLst/>
                <a:latin typeface="+mn-lt"/>
                <a:ea typeface="+mn-ea"/>
                <a:cs typeface="+mn-cs"/>
              </a:rPr>
              <a:t>Based </a:t>
            </a:r>
            <a:r>
              <a:rPr lang="en-US" altLang="zh-CN" sz="1200" kern="1200" baseline="0" dirty="0" smtClean="0">
                <a:solidFill>
                  <a:schemeClr val="tx1"/>
                </a:solidFill>
                <a:effectLst/>
                <a:latin typeface="+mn-lt"/>
                <a:ea typeface="+mn-ea"/>
                <a:cs typeface="+mn-cs"/>
              </a:rPr>
              <a:t>on all these features, the signature will work nicely without putting to much false positive</a:t>
            </a:r>
            <a:r>
              <a:rPr lang="en-US" altLang="zh-CN" sz="1200" kern="1200" baseline="0" dirty="0" smtClean="0">
                <a:solidFill>
                  <a:schemeClr val="tx1"/>
                </a:solidFill>
                <a:effectLst/>
                <a:latin typeface="+mn-lt"/>
                <a:ea typeface="+mn-ea"/>
                <a:cs typeface="+mn-cs"/>
              </a:rPr>
              <a:t>.</a:t>
            </a:r>
          </a:p>
          <a:p>
            <a:r>
              <a:rPr lang="en-US" altLang="zh-CN" sz="1200" kern="1200" baseline="0" dirty="0" smtClean="0">
                <a:solidFill>
                  <a:schemeClr val="tx1"/>
                </a:solidFill>
                <a:effectLst/>
                <a:latin typeface="+mn-lt"/>
                <a:ea typeface="+mn-ea"/>
                <a:cs typeface="+mn-cs"/>
              </a:rPr>
              <a:t>Because the signature has already filter the legal data flow out, only focus on those malicious ones.</a:t>
            </a:r>
          </a:p>
          <a:p>
            <a:endParaRPr lang="en-US" altLang="zh-CN" sz="1200" kern="1200" baseline="0" dirty="0" smtClean="0">
              <a:solidFill>
                <a:schemeClr val="tx1"/>
              </a:solidFill>
              <a:effectLst/>
              <a:latin typeface="+mn-lt"/>
              <a:ea typeface="+mn-ea"/>
              <a:cs typeface="+mn-cs"/>
            </a:endParaRPr>
          </a:p>
          <a:p>
            <a:r>
              <a:rPr lang="en-US" altLang="zh-CN" sz="1200" kern="1200" baseline="0" dirty="0" smtClean="0">
                <a:solidFill>
                  <a:schemeClr val="tx1"/>
                </a:solidFill>
                <a:effectLst/>
                <a:latin typeface="+mn-lt"/>
                <a:ea typeface="+mn-ea"/>
                <a:cs typeface="+mn-cs"/>
              </a:rPr>
              <a:t>Then I’ll give the definitions of these predications and how the malware spec language come </a:t>
            </a:r>
            <a:r>
              <a:rPr lang="en-US" altLang="zh-CN" sz="1200" kern="1200" baseline="0" dirty="0" smtClean="0">
                <a:solidFill>
                  <a:schemeClr val="tx1"/>
                </a:solidFill>
                <a:effectLst/>
                <a:latin typeface="+mn-lt"/>
                <a:ea typeface="+mn-ea"/>
                <a:cs typeface="+mn-cs"/>
              </a:rPr>
              <a:t>out</a:t>
            </a:r>
            <a:endParaRPr lang="en-US" altLang="zh-CN" sz="1200" kern="1200" baseline="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18</a:t>
            </a:fld>
            <a:endParaRPr kumimoji="1" lang="zh-CN" altLang="en-US"/>
          </a:p>
        </p:txBody>
      </p:sp>
    </p:spTree>
    <p:extLst>
      <p:ext uri="{BB962C8B-B14F-4D97-AF65-F5344CB8AC3E}">
        <p14:creationId xmlns:p14="http://schemas.microsoft.com/office/powerpoint/2010/main" val="1815319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baseline="0" dirty="0" smtClean="0">
                <a:solidFill>
                  <a:schemeClr val="tx1"/>
                </a:solidFill>
                <a:effectLst/>
                <a:latin typeface="+mn-lt"/>
                <a:ea typeface="+mn-ea"/>
                <a:cs typeface="+mn-cs"/>
              </a:rPr>
              <a:t>Lets look the catalog of the technique detail, we have 7 definitions and 2 examples to show how spec </a:t>
            </a:r>
            <a:r>
              <a:rPr lang="en-US" altLang="zh-CN" sz="1200" kern="1200" baseline="0" dirty="0" err="1" smtClean="0">
                <a:solidFill>
                  <a:schemeClr val="tx1"/>
                </a:solidFill>
                <a:effectLst/>
                <a:latin typeface="+mn-lt"/>
                <a:ea typeface="+mn-ea"/>
                <a:cs typeface="+mn-cs"/>
              </a:rPr>
              <a:t>languange</a:t>
            </a:r>
            <a:r>
              <a:rPr lang="en-US" altLang="zh-CN" sz="1200" kern="1200" baseline="0" dirty="0" smtClean="0">
                <a:solidFill>
                  <a:schemeClr val="tx1"/>
                </a:solidFill>
                <a:effectLst/>
                <a:latin typeface="+mn-lt"/>
                <a:ea typeface="+mn-ea"/>
                <a:cs typeface="+mn-cs"/>
              </a:rPr>
              <a:t> work</a:t>
            </a:r>
            <a:endParaRPr lang="en-US" altLang="zh-CN" sz="1200" kern="1200" baseline="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19</a:t>
            </a:fld>
            <a:endParaRPr kumimoji="1" lang="zh-CN" altLang="en-US"/>
          </a:p>
        </p:txBody>
      </p:sp>
    </p:spTree>
    <p:extLst>
      <p:ext uri="{BB962C8B-B14F-4D97-AF65-F5344CB8AC3E}">
        <p14:creationId xmlns:p14="http://schemas.microsoft.com/office/powerpoint/2010/main" val="551104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Last week Alex and</a:t>
            </a:r>
            <a:r>
              <a:rPr kumimoji="1" lang="en-US" altLang="zh-CN" baseline="0" dirty="0" smtClean="0"/>
              <a:t> Brian from team1 taught about Flow Droid. This is a good tool to do taint analysis on Android apps.</a:t>
            </a:r>
            <a:endParaRPr kumimoji="1" lang="zh-CN" altLang="en-US" dirty="0" smtClean="0"/>
          </a:p>
          <a:p>
            <a:r>
              <a:rPr kumimoji="1" lang="en-US" altLang="zh-CN" dirty="0" smtClean="0"/>
              <a:t>They</a:t>
            </a:r>
            <a:r>
              <a:rPr kumimoji="1" lang="en-US" altLang="zh-CN" baseline="0" dirty="0" smtClean="0"/>
              <a:t> talked about source and sink.</a:t>
            </a:r>
          </a:p>
          <a:p>
            <a:r>
              <a:rPr kumimoji="1" lang="en-US" altLang="zh-CN" baseline="0" dirty="0" smtClean="0"/>
              <a:t>At last of last lecture, they also mentioned that source and sink APIs are collected in certain file to be used, which I‘ll mention later.</a:t>
            </a:r>
            <a:endParaRPr kumimoji="1" lang="zh-CN" altLang="en-US"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2</a:t>
            </a:fld>
            <a:endParaRPr kumimoji="1" lang="zh-CN" altLang="en-US"/>
          </a:p>
        </p:txBody>
      </p:sp>
    </p:spTree>
    <p:extLst>
      <p:ext uri="{BB962C8B-B14F-4D97-AF65-F5344CB8AC3E}">
        <p14:creationId xmlns:p14="http://schemas.microsoft.com/office/powerpoint/2010/main" val="1041515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baseline="0" dirty="0" smtClean="0">
                <a:solidFill>
                  <a:schemeClr val="tx1"/>
                </a:solidFill>
                <a:effectLst/>
                <a:latin typeface="+mn-lt"/>
                <a:ea typeface="+mn-ea"/>
                <a:cs typeface="+mn-cs"/>
              </a:rPr>
              <a:t>This spec language is base on </a:t>
            </a:r>
            <a:r>
              <a:rPr lang="en-US" altLang="zh-CN" sz="1200" kern="1200" baseline="0" dirty="0" err="1" smtClean="0">
                <a:solidFill>
                  <a:schemeClr val="tx1"/>
                </a:solidFill>
                <a:effectLst/>
                <a:latin typeface="+mn-lt"/>
                <a:ea typeface="+mn-ea"/>
                <a:cs typeface="+mn-cs"/>
              </a:rPr>
              <a:t>datalog</a:t>
            </a:r>
            <a:r>
              <a:rPr lang="en-US" altLang="zh-CN" sz="1200" kern="1200" baseline="0" dirty="0" smtClean="0">
                <a:solidFill>
                  <a:schemeClr val="tx1"/>
                </a:solidFill>
                <a:effectLst/>
                <a:latin typeface="+mn-lt"/>
                <a:ea typeface="+mn-ea"/>
                <a:cs typeface="+mn-cs"/>
              </a:rPr>
              <a:t> programming, we know prolog is a kind of logical programming right?</a:t>
            </a:r>
          </a:p>
          <a:p>
            <a:endParaRPr lang="en-US" altLang="zh-CN" sz="1200" kern="1200" baseline="0" dirty="0" smtClean="0">
              <a:solidFill>
                <a:schemeClr val="tx1"/>
              </a:solidFill>
              <a:effectLst/>
              <a:latin typeface="+mn-lt"/>
              <a:ea typeface="+mn-ea"/>
              <a:cs typeface="+mn-cs"/>
            </a:endParaRPr>
          </a:p>
          <a:p>
            <a:r>
              <a:rPr lang="en-US" altLang="zh-CN" sz="1200" kern="1200" baseline="0" dirty="0" smtClean="0">
                <a:solidFill>
                  <a:schemeClr val="tx1"/>
                </a:solidFill>
                <a:effectLst/>
                <a:latin typeface="+mn-lt"/>
                <a:ea typeface="+mn-ea"/>
                <a:cs typeface="+mn-cs"/>
              </a:rPr>
              <a:t>Then we look back the signature</a:t>
            </a:r>
            <a:endParaRPr lang="en-US" altLang="zh-CN" sz="1200" kern="1200" baseline="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20</a:t>
            </a:fld>
            <a:endParaRPr kumimoji="1" lang="zh-CN" altLang="en-US"/>
          </a:p>
        </p:txBody>
      </p:sp>
    </p:spTree>
    <p:extLst>
      <p:ext uri="{BB962C8B-B14F-4D97-AF65-F5344CB8AC3E}">
        <p14:creationId xmlns:p14="http://schemas.microsoft.com/office/powerpoint/2010/main" val="930411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baseline="0" dirty="0" smtClean="0">
                <a:solidFill>
                  <a:schemeClr val="tx1"/>
                </a:solidFill>
                <a:effectLst/>
                <a:latin typeface="+mn-lt"/>
                <a:ea typeface="+mn-ea"/>
                <a:cs typeface="+mn-cs"/>
              </a:rPr>
              <a:t>Then we look back the signature, if all 34567 lines are true, we can directly say that this is a gold dream family malware</a:t>
            </a:r>
            <a:endParaRPr lang="en-US" altLang="zh-CN" sz="1200" kern="1200" baseline="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21</a:t>
            </a:fld>
            <a:endParaRPr kumimoji="1" lang="zh-CN" altLang="en-US"/>
          </a:p>
        </p:txBody>
      </p:sp>
    </p:spTree>
    <p:extLst>
      <p:ext uri="{BB962C8B-B14F-4D97-AF65-F5344CB8AC3E}">
        <p14:creationId xmlns:p14="http://schemas.microsoft.com/office/powerpoint/2010/main" val="266771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baseline="0" dirty="0" smtClean="0">
                <a:solidFill>
                  <a:schemeClr val="tx1"/>
                </a:solidFill>
                <a:effectLst/>
                <a:latin typeface="+mn-lt"/>
                <a:ea typeface="+mn-ea"/>
                <a:cs typeface="+mn-cs"/>
              </a:rPr>
              <a:t>And this is the component type predicate </a:t>
            </a:r>
          </a:p>
          <a:p>
            <a:r>
              <a:rPr lang="en-US" altLang="zh-CN" sz="1200" kern="1200" baseline="0" dirty="0" smtClean="0">
                <a:solidFill>
                  <a:schemeClr val="tx1"/>
                </a:solidFill>
                <a:effectLst/>
                <a:latin typeface="+mn-lt"/>
                <a:ea typeface="+mn-ea"/>
                <a:cs typeface="+mn-cs"/>
              </a:rPr>
              <a:t>PPT</a:t>
            </a:r>
            <a:endParaRPr lang="en-US" altLang="zh-CN" sz="1200" kern="1200" baseline="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22</a:t>
            </a:fld>
            <a:endParaRPr kumimoji="1" lang="zh-CN" altLang="en-US"/>
          </a:p>
        </p:txBody>
      </p:sp>
    </p:spTree>
    <p:extLst>
      <p:ext uri="{BB962C8B-B14F-4D97-AF65-F5344CB8AC3E}">
        <p14:creationId xmlns:p14="http://schemas.microsoft.com/office/powerpoint/2010/main" val="1887131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 key idea behind inter-component communication (ICC) in Android is that of Intents, which are messages passed between components. Intents are used to start Activities; start, stop, and bind Services; and broadcast information to Broadcast Receivers. Table 1 shows a list of Android APIs that are used in ICC. We refer to those methods, all of which take Intent </a:t>
            </a:r>
            <a:r>
              <a:rPr lang="en-US" altLang="zh-CN" sz="1200" kern="1200" dirty="0" err="1" smtClean="0">
                <a:solidFill>
                  <a:schemeClr val="tx1"/>
                </a:solidFill>
                <a:effectLst/>
                <a:latin typeface="+mn-lt"/>
                <a:ea typeface="+mn-ea"/>
                <a:cs typeface="+mn-cs"/>
              </a:rPr>
              <a:t>ob</a:t>
            </a:r>
            <a:r>
              <a:rPr lang="en-US" altLang="zh-CN" sz="1200" kern="1200" dirty="0" smtClean="0">
                <a:solidFill>
                  <a:schemeClr val="tx1"/>
                </a:solidFill>
                <a:effectLst/>
                <a:latin typeface="+mn-lt"/>
                <a:ea typeface="+mn-ea"/>
                <a:cs typeface="+mn-cs"/>
              </a:rPr>
              <a:t> jects as arguments, as ICC method s. We use the term ICC site to represent a statement that invokes one of the ICC methods listed in Table 1. When component a initiates ICC with component b, the Android system will eventually call life-cycle methods associated with component b. The life-cycle methods are shown in Table 2. </a:t>
            </a:r>
            <a:endParaRPr lang="en-US" altLang="zh-CN" dirty="0" smtClean="0"/>
          </a:p>
          <a:p>
            <a:endParaRPr lang="en-US" altLang="zh-CN" sz="1200" kern="1200" baseline="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23</a:t>
            </a:fld>
            <a:endParaRPr kumimoji="1" lang="zh-CN" altLang="en-US"/>
          </a:p>
        </p:txBody>
      </p:sp>
    </p:spTree>
    <p:extLst>
      <p:ext uri="{BB962C8B-B14F-4D97-AF65-F5344CB8AC3E}">
        <p14:creationId xmlns:p14="http://schemas.microsoft.com/office/powerpoint/2010/main" val="1060120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While an Intent object passed to ICC methods can contain many different types of information, </a:t>
            </a:r>
            <a:r>
              <a:rPr lang="en-US" altLang="zh-CN" sz="1200" kern="1200" dirty="0" err="1" smtClean="0">
                <a:solidFill>
                  <a:schemeClr val="tx1"/>
                </a:solidFill>
                <a:effectLst/>
                <a:latin typeface="+mn-lt"/>
                <a:ea typeface="+mn-ea"/>
                <a:cs typeface="+mn-cs"/>
              </a:rPr>
              <a:t>Apposcopy’s</a:t>
            </a:r>
            <a:r>
              <a:rPr lang="en-US" altLang="zh-CN" sz="1200" kern="1200" dirty="0" smtClean="0">
                <a:solidFill>
                  <a:schemeClr val="tx1"/>
                </a:solidFill>
                <a:effectLst/>
                <a:latin typeface="+mn-lt"/>
                <a:ea typeface="+mn-ea"/>
                <a:cs typeface="+mn-cs"/>
              </a:rPr>
              <a:t> signature language takes into account only two kinds: action and data. </a:t>
            </a: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if predicate </a:t>
            </a:r>
            <a:r>
              <a:rPr lang="en-US" altLang="zh-CN" sz="1200" kern="1200" dirty="0" err="1" smtClean="0">
                <a:solidFill>
                  <a:schemeClr val="tx1"/>
                </a:solidFill>
                <a:effectLst/>
                <a:latin typeface="+mn-lt"/>
                <a:ea typeface="+mn-ea"/>
                <a:cs typeface="+mn-cs"/>
              </a:rPr>
              <a:t>icc</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p,q,a,d</a:t>
            </a:r>
            <a:r>
              <a:rPr lang="en-US" altLang="zh-CN" sz="1200" kern="1200" dirty="0" smtClean="0">
                <a:solidFill>
                  <a:schemeClr val="tx1"/>
                </a:solidFill>
                <a:effectLst/>
                <a:latin typeface="+mn-lt"/>
                <a:ea typeface="+mn-ea"/>
                <a:cs typeface="+mn-cs"/>
              </a:rPr>
              <a:t>) is true, this means that component p passes an intent to q through invocation of an ICC method, and a and d represent the action and data strings of the intent. To formally state the semantics of the </a:t>
            </a:r>
            <a:r>
              <a:rPr lang="en-US" altLang="zh-CN" sz="1200" kern="1200" dirty="0" err="1" smtClean="0">
                <a:solidFill>
                  <a:schemeClr val="tx1"/>
                </a:solidFill>
                <a:effectLst/>
                <a:latin typeface="+mn-lt"/>
                <a:ea typeface="+mn-ea"/>
                <a:cs typeface="+mn-cs"/>
              </a:rPr>
              <a:t>icc</a:t>
            </a:r>
            <a:r>
              <a:rPr lang="en-US" altLang="zh-CN" sz="1200" kern="1200" dirty="0" smtClean="0">
                <a:solidFill>
                  <a:schemeClr val="tx1"/>
                </a:solidFill>
                <a:effectLst/>
                <a:latin typeface="+mn-lt"/>
                <a:ea typeface="+mn-ea"/>
                <a:cs typeface="+mn-cs"/>
              </a:rPr>
              <a:t> predicate, we first define targets of ICC sites: </a:t>
            </a:r>
            <a:endParaRPr lang="en-US" altLang="zh-CN" dirty="0" smtClean="0"/>
          </a:p>
          <a:p>
            <a:endParaRPr lang="en-US" altLang="zh-CN"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24</a:t>
            </a:fld>
            <a:endParaRPr kumimoji="1" lang="zh-CN" altLang="en-US"/>
          </a:p>
        </p:txBody>
      </p:sp>
    </p:spTree>
    <p:extLst>
      <p:ext uri="{BB962C8B-B14F-4D97-AF65-F5344CB8AC3E}">
        <p14:creationId xmlns:p14="http://schemas.microsoft.com/office/powerpoint/2010/main" val="1172119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definitions</a:t>
            </a:r>
            <a:endParaRPr lang="en-US" altLang="zh-CN"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25</a:t>
            </a:fld>
            <a:endParaRPr kumimoji="1" lang="zh-CN" altLang="en-US"/>
          </a:p>
        </p:txBody>
      </p:sp>
    </p:spTree>
    <p:extLst>
      <p:ext uri="{BB962C8B-B14F-4D97-AF65-F5344CB8AC3E}">
        <p14:creationId xmlns:p14="http://schemas.microsoft.com/office/powerpoint/2010/main" val="10174208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Lets see this example.</a:t>
            </a:r>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Consider the code in Figure 3, which defines two activities, </a:t>
            </a:r>
            <a:r>
              <a:rPr lang="en-US" altLang="zh-CN" sz="1200" kern="1200" dirty="0" err="1" smtClean="0">
                <a:solidFill>
                  <a:schemeClr val="tx1"/>
                </a:solidFill>
                <a:effectLst/>
                <a:latin typeface="+mn-lt"/>
                <a:ea typeface="+mn-ea"/>
                <a:cs typeface="+mn-cs"/>
              </a:rPr>
              <a:t>MainAct</a:t>
            </a:r>
            <a:r>
              <a:rPr lang="en-US" altLang="zh-CN" sz="1200" kern="1200" dirty="0" smtClean="0">
                <a:solidFill>
                  <a:schemeClr val="tx1"/>
                </a:solidFill>
                <a:effectLst/>
                <a:latin typeface="+mn-lt"/>
                <a:ea typeface="+mn-ea"/>
                <a:cs typeface="+mn-cs"/>
              </a:rPr>
              <a:t> and </a:t>
            </a:r>
            <a:r>
              <a:rPr lang="en-US" altLang="zh-CN" sz="1200" kern="1200" dirty="0" err="1" smtClean="0">
                <a:solidFill>
                  <a:schemeClr val="tx1"/>
                </a:solidFill>
                <a:effectLst/>
                <a:latin typeface="+mn-lt"/>
                <a:ea typeface="+mn-ea"/>
                <a:cs typeface="+mn-cs"/>
              </a:rPr>
              <a:t>MsgAct</a:t>
            </a:r>
            <a:r>
              <a:rPr lang="en-US" altLang="zh-CN" sz="1200" kern="1200" dirty="0" smtClean="0">
                <a:solidFill>
                  <a:schemeClr val="tx1"/>
                </a:solidFill>
                <a:effectLst/>
                <a:latin typeface="+mn-lt"/>
                <a:ea typeface="+mn-ea"/>
                <a:cs typeface="+mn-cs"/>
              </a:rPr>
              <a:t>. The </a:t>
            </a:r>
            <a:r>
              <a:rPr lang="en-US" altLang="zh-CN" sz="1200" kern="1200" dirty="0" err="1" smtClean="0">
                <a:solidFill>
                  <a:schemeClr val="tx1"/>
                </a:solidFill>
                <a:effectLst/>
                <a:latin typeface="+mn-lt"/>
                <a:ea typeface="+mn-ea"/>
                <a:cs typeface="+mn-cs"/>
              </a:rPr>
              <a:t>onCreate</a:t>
            </a:r>
            <a:r>
              <a:rPr lang="en-US" altLang="zh-CN" sz="1200" kern="1200" dirty="0" smtClean="0">
                <a:solidFill>
                  <a:schemeClr val="tx1"/>
                </a:solidFill>
                <a:effectLst/>
                <a:latin typeface="+mn-lt"/>
                <a:ea typeface="+mn-ea"/>
                <a:cs typeface="+mn-cs"/>
              </a:rPr>
              <a:t> life-cycle method of </a:t>
            </a:r>
            <a:r>
              <a:rPr lang="en-US" altLang="zh-CN" sz="1200" kern="1200" dirty="0" err="1" smtClean="0">
                <a:solidFill>
                  <a:schemeClr val="tx1"/>
                </a:solidFill>
                <a:effectLst/>
                <a:latin typeface="+mn-lt"/>
                <a:ea typeface="+mn-ea"/>
                <a:cs typeface="+mn-cs"/>
              </a:rPr>
              <a:t>MainAct</a:t>
            </a:r>
            <a:r>
              <a:rPr lang="en-US" altLang="zh-CN" sz="1200" kern="1200" dirty="0" smtClean="0">
                <a:solidFill>
                  <a:schemeClr val="tx1"/>
                </a:solidFill>
                <a:effectLst/>
                <a:latin typeface="+mn-lt"/>
                <a:ea typeface="+mn-ea"/>
                <a:cs typeface="+mn-cs"/>
              </a:rPr>
              <a:t> calls foo which initiates ICC at line 10 by calling </a:t>
            </a:r>
            <a:r>
              <a:rPr lang="en-US" altLang="zh-CN" sz="1200" kern="1200" dirty="0" err="1" smtClean="0">
                <a:solidFill>
                  <a:schemeClr val="tx1"/>
                </a:solidFill>
                <a:effectLst/>
                <a:latin typeface="+mn-lt"/>
                <a:ea typeface="+mn-ea"/>
                <a:cs typeface="+mn-cs"/>
              </a:rPr>
              <a:t>startActivity</a:t>
            </a:r>
            <a:r>
              <a:rPr lang="en-US" altLang="zh-CN" sz="1200" kern="1200" dirty="0" smtClean="0">
                <a:solidFill>
                  <a:schemeClr val="tx1"/>
                </a:solidFill>
                <a:effectLst/>
                <a:latin typeface="+mn-lt"/>
                <a:ea typeface="+mn-ea"/>
                <a:cs typeface="+mn-cs"/>
              </a:rPr>
              <a:t> with intent </a:t>
            </a:r>
            <a:r>
              <a:rPr lang="en-US" altLang="zh-CN" sz="1200" kern="1200" dirty="0" err="1" smtClean="0">
                <a:solidFill>
                  <a:schemeClr val="tx1"/>
                </a:solidFill>
                <a:effectLst/>
                <a:latin typeface="+mn-lt"/>
                <a:ea typeface="+mn-ea"/>
                <a:cs typeface="+mn-cs"/>
              </a:rPr>
              <a:t>i</a:t>
            </a:r>
            <a:r>
              <a:rPr lang="en-US" altLang="zh-CN" sz="1200" kern="1200" dirty="0" smtClean="0">
                <a:solidFill>
                  <a:schemeClr val="tx1"/>
                </a:solidFill>
                <a:effectLst/>
                <a:latin typeface="+mn-lt"/>
                <a:ea typeface="+mn-ea"/>
                <a:cs typeface="+mn-cs"/>
              </a:rPr>
              <a:t>. The action </a:t>
            </a:r>
            <a:r>
              <a:rPr lang="en-US" altLang="zh-CN" sz="1200" kern="1200" dirty="0" err="1" smtClean="0">
                <a:solidFill>
                  <a:schemeClr val="tx1"/>
                </a:solidFill>
                <a:effectLst/>
                <a:latin typeface="+mn-lt"/>
                <a:ea typeface="+mn-ea"/>
                <a:cs typeface="+mn-cs"/>
              </a:rPr>
              <a:t>associ</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ated</a:t>
            </a:r>
            <a:r>
              <a:rPr lang="en-US" altLang="zh-CN" sz="1200" kern="1200" dirty="0" smtClean="0">
                <a:solidFill>
                  <a:schemeClr val="tx1"/>
                </a:solidFill>
                <a:effectLst/>
                <a:latin typeface="+mn-lt"/>
                <a:ea typeface="+mn-ea"/>
                <a:cs typeface="+mn-cs"/>
              </a:rPr>
              <a:t> with intent </a:t>
            </a:r>
            <a:r>
              <a:rPr lang="en-US" altLang="zh-CN" sz="1200" kern="1200" dirty="0" err="1" smtClean="0">
                <a:solidFill>
                  <a:schemeClr val="tx1"/>
                </a:solidFill>
                <a:effectLst/>
                <a:latin typeface="+mn-lt"/>
                <a:ea typeface="+mn-ea"/>
                <a:cs typeface="+mn-cs"/>
              </a:rPr>
              <a:t>i</a:t>
            </a:r>
            <a:r>
              <a:rPr lang="en-US" altLang="zh-CN" sz="1200" kern="1200" dirty="0" smtClean="0">
                <a:solidFill>
                  <a:schemeClr val="tx1"/>
                </a:solidFill>
                <a:effectLst/>
                <a:latin typeface="+mn-lt"/>
                <a:ea typeface="+mn-ea"/>
                <a:cs typeface="+mn-cs"/>
              </a:rPr>
              <a:t> is SEND and the data type is text/plain. According to the manifest in Figure 4, </a:t>
            </a:r>
            <a:r>
              <a:rPr lang="en-US" altLang="zh-CN" sz="1200" kern="1200" dirty="0" err="1" smtClean="0">
                <a:solidFill>
                  <a:schemeClr val="tx1"/>
                </a:solidFill>
                <a:effectLst/>
                <a:latin typeface="+mn-lt"/>
                <a:ea typeface="+mn-ea"/>
                <a:cs typeface="+mn-cs"/>
              </a:rPr>
              <a:t>MsgAct</a:t>
            </a:r>
            <a:r>
              <a:rPr lang="en-US" altLang="zh-CN" sz="1200" kern="1200" dirty="0" smtClean="0">
                <a:solidFill>
                  <a:schemeClr val="tx1"/>
                </a:solidFill>
                <a:effectLst/>
                <a:latin typeface="+mn-lt"/>
                <a:ea typeface="+mn-ea"/>
                <a:cs typeface="+mn-cs"/>
              </a:rPr>
              <a:t> declares an intent filter for SEND actions on data type text/plain, mean- </a:t>
            </a:r>
            <a:r>
              <a:rPr lang="en-US" altLang="zh-CN" sz="1200" kern="1200" dirty="0" err="1" smtClean="0">
                <a:solidFill>
                  <a:schemeClr val="tx1"/>
                </a:solidFill>
                <a:effectLst/>
                <a:latin typeface="+mn-lt"/>
                <a:ea typeface="+mn-ea"/>
                <a:cs typeface="+mn-cs"/>
              </a:rPr>
              <a:t>ing</a:t>
            </a:r>
            <a:r>
              <a:rPr lang="en-US" altLang="zh-CN" sz="1200" kern="1200" dirty="0" smtClean="0">
                <a:solidFill>
                  <a:schemeClr val="tx1"/>
                </a:solidFill>
                <a:effectLst/>
                <a:latin typeface="+mn-lt"/>
                <a:ea typeface="+mn-ea"/>
                <a:cs typeface="+mn-cs"/>
              </a:rPr>
              <a:t> that </a:t>
            </a:r>
            <a:r>
              <a:rPr lang="en-US" altLang="zh-CN" sz="1200" kern="1200" dirty="0" err="1" smtClean="0">
                <a:solidFill>
                  <a:schemeClr val="tx1"/>
                </a:solidFill>
                <a:effectLst/>
                <a:latin typeface="+mn-lt"/>
                <a:ea typeface="+mn-ea"/>
                <a:cs typeface="+mn-cs"/>
              </a:rPr>
              <a:t>msgAct</a:t>
            </a:r>
            <a:r>
              <a:rPr lang="en-US" altLang="zh-CN" sz="1200" kern="1200" dirty="0" smtClean="0">
                <a:solidFill>
                  <a:schemeClr val="tx1"/>
                </a:solidFill>
                <a:effectLst/>
                <a:latin typeface="+mn-lt"/>
                <a:ea typeface="+mn-ea"/>
                <a:cs typeface="+mn-cs"/>
              </a:rPr>
              <a:t> is a target of the ICC site at line 10. Hence, predicate </a:t>
            </a:r>
            <a:r>
              <a:rPr lang="en-US" altLang="zh-CN" sz="1200" kern="1200" dirty="0" err="1" smtClean="0">
                <a:solidFill>
                  <a:schemeClr val="tx1"/>
                </a:solidFill>
                <a:effectLst/>
                <a:latin typeface="+mn-lt"/>
                <a:ea typeface="+mn-ea"/>
                <a:cs typeface="+mn-cs"/>
              </a:rPr>
              <a:t>icc</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MainAct</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MsgAct</a:t>
            </a:r>
            <a:r>
              <a:rPr lang="en-US" altLang="zh-CN" sz="1200" kern="1200" dirty="0" smtClean="0">
                <a:solidFill>
                  <a:schemeClr val="tx1"/>
                </a:solidFill>
                <a:effectLst/>
                <a:latin typeface="+mn-lt"/>
                <a:ea typeface="+mn-ea"/>
                <a:cs typeface="+mn-cs"/>
              </a:rPr>
              <a:t>, SEND, text/plain) is true. </a:t>
            </a:r>
            <a:endParaRPr lang="en-US" altLang="zh-CN" dirty="0" smtClean="0"/>
          </a:p>
          <a:p>
            <a:endParaRPr lang="en-US" altLang="zh-CN"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26</a:t>
            </a:fld>
            <a:endParaRPr kumimoji="1" lang="zh-CN" altLang="en-US"/>
          </a:p>
        </p:txBody>
      </p:sp>
    </p:spTree>
    <p:extLst>
      <p:ext uri="{BB962C8B-B14F-4D97-AF65-F5344CB8AC3E}">
        <p14:creationId xmlns:p14="http://schemas.microsoft.com/office/powerpoint/2010/main" val="1635372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Lets see this example.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Consider the code in Figure 3, which defines two activities, </a:t>
            </a:r>
            <a:r>
              <a:rPr lang="en-US" altLang="zh-CN" sz="1200" kern="1200" dirty="0" err="1" smtClean="0">
                <a:solidFill>
                  <a:schemeClr val="tx1"/>
                </a:solidFill>
                <a:effectLst/>
                <a:latin typeface="+mn-lt"/>
                <a:ea typeface="+mn-ea"/>
                <a:cs typeface="+mn-cs"/>
              </a:rPr>
              <a:t>MainAct</a:t>
            </a:r>
            <a:r>
              <a:rPr lang="en-US" altLang="zh-CN" sz="1200" kern="1200" dirty="0" smtClean="0">
                <a:solidFill>
                  <a:schemeClr val="tx1"/>
                </a:solidFill>
                <a:effectLst/>
                <a:latin typeface="+mn-lt"/>
                <a:ea typeface="+mn-ea"/>
                <a:cs typeface="+mn-cs"/>
              </a:rPr>
              <a:t> and </a:t>
            </a:r>
            <a:r>
              <a:rPr lang="en-US" altLang="zh-CN" sz="1200" kern="1200" dirty="0" err="1" smtClean="0">
                <a:solidFill>
                  <a:schemeClr val="tx1"/>
                </a:solidFill>
                <a:effectLst/>
                <a:latin typeface="+mn-lt"/>
                <a:ea typeface="+mn-ea"/>
                <a:cs typeface="+mn-cs"/>
              </a:rPr>
              <a:t>MsgAct</a:t>
            </a:r>
            <a:r>
              <a:rPr lang="en-US" altLang="zh-CN" sz="1200" kern="1200" dirty="0" smtClean="0">
                <a:solidFill>
                  <a:schemeClr val="tx1"/>
                </a:solidFill>
                <a:effectLst/>
                <a:latin typeface="+mn-lt"/>
                <a:ea typeface="+mn-ea"/>
                <a:cs typeface="+mn-cs"/>
              </a:rPr>
              <a:t>. The </a:t>
            </a:r>
            <a:r>
              <a:rPr lang="en-US" altLang="zh-CN" sz="1200" kern="1200" dirty="0" err="1" smtClean="0">
                <a:solidFill>
                  <a:schemeClr val="tx1"/>
                </a:solidFill>
                <a:effectLst/>
                <a:latin typeface="+mn-lt"/>
                <a:ea typeface="+mn-ea"/>
                <a:cs typeface="+mn-cs"/>
              </a:rPr>
              <a:t>onCreate</a:t>
            </a:r>
            <a:r>
              <a:rPr lang="en-US" altLang="zh-CN" sz="1200" kern="1200" dirty="0" smtClean="0">
                <a:solidFill>
                  <a:schemeClr val="tx1"/>
                </a:solidFill>
                <a:effectLst/>
                <a:latin typeface="+mn-lt"/>
                <a:ea typeface="+mn-ea"/>
                <a:cs typeface="+mn-cs"/>
              </a:rPr>
              <a:t> life-cycle method of </a:t>
            </a:r>
            <a:r>
              <a:rPr lang="en-US" altLang="zh-CN" sz="1200" kern="1200" dirty="0" err="1" smtClean="0">
                <a:solidFill>
                  <a:schemeClr val="tx1"/>
                </a:solidFill>
                <a:effectLst/>
                <a:latin typeface="+mn-lt"/>
                <a:ea typeface="+mn-ea"/>
                <a:cs typeface="+mn-cs"/>
              </a:rPr>
              <a:t>MainAct</a:t>
            </a:r>
            <a:r>
              <a:rPr lang="en-US" altLang="zh-CN" sz="1200" kern="1200" dirty="0" smtClean="0">
                <a:solidFill>
                  <a:schemeClr val="tx1"/>
                </a:solidFill>
                <a:effectLst/>
                <a:latin typeface="+mn-lt"/>
                <a:ea typeface="+mn-ea"/>
                <a:cs typeface="+mn-cs"/>
              </a:rPr>
              <a:t> calls foo which initiates ICC at line 10 by calling </a:t>
            </a:r>
            <a:r>
              <a:rPr lang="en-US" altLang="zh-CN" sz="1200" kern="1200" dirty="0" err="1" smtClean="0">
                <a:solidFill>
                  <a:schemeClr val="tx1"/>
                </a:solidFill>
                <a:effectLst/>
                <a:latin typeface="+mn-lt"/>
                <a:ea typeface="+mn-ea"/>
                <a:cs typeface="+mn-cs"/>
              </a:rPr>
              <a:t>startActivity</a:t>
            </a:r>
            <a:r>
              <a:rPr lang="en-US" altLang="zh-CN" sz="1200" kern="1200" dirty="0" smtClean="0">
                <a:solidFill>
                  <a:schemeClr val="tx1"/>
                </a:solidFill>
                <a:effectLst/>
                <a:latin typeface="+mn-lt"/>
                <a:ea typeface="+mn-ea"/>
                <a:cs typeface="+mn-cs"/>
              </a:rPr>
              <a:t> with intent </a:t>
            </a:r>
            <a:r>
              <a:rPr lang="en-US" altLang="zh-CN" sz="1200" kern="1200" dirty="0" err="1" smtClean="0">
                <a:solidFill>
                  <a:schemeClr val="tx1"/>
                </a:solidFill>
                <a:effectLst/>
                <a:latin typeface="+mn-lt"/>
                <a:ea typeface="+mn-ea"/>
                <a:cs typeface="+mn-cs"/>
              </a:rPr>
              <a:t>i</a:t>
            </a:r>
            <a:r>
              <a:rPr lang="en-US" altLang="zh-CN" sz="1200" kern="1200" dirty="0" smtClean="0">
                <a:solidFill>
                  <a:schemeClr val="tx1"/>
                </a:solidFill>
                <a:effectLst/>
                <a:latin typeface="+mn-lt"/>
                <a:ea typeface="+mn-ea"/>
                <a:cs typeface="+mn-cs"/>
              </a:rPr>
              <a:t>. The action </a:t>
            </a:r>
            <a:r>
              <a:rPr lang="en-US" altLang="zh-CN" sz="1200" kern="1200" dirty="0" err="1" smtClean="0">
                <a:solidFill>
                  <a:schemeClr val="tx1"/>
                </a:solidFill>
                <a:effectLst/>
                <a:latin typeface="+mn-lt"/>
                <a:ea typeface="+mn-ea"/>
                <a:cs typeface="+mn-cs"/>
              </a:rPr>
              <a:t>associ</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ated</a:t>
            </a:r>
            <a:r>
              <a:rPr lang="en-US" altLang="zh-CN" sz="1200" kern="1200" dirty="0" smtClean="0">
                <a:solidFill>
                  <a:schemeClr val="tx1"/>
                </a:solidFill>
                <a:effectLst/>
                <a:latin typeface="+mn-lt"/>
                <a:ea typeface="+mn-ea"/>
                <a:cs typeface="+mn-cs"/>
              </a:rPr>
              <a:t> with intent </a:t>
            </a:r>
            <a:r>
              <a:rPr lang="en-US" altLang="zh-CN" sz="1200" kern="1200" dirty="0" err="1" smtClean="0">
                <a:solidFill>
                  <a:schemeClr val="tx1"/>
                </a:solidFill>
                <a:effectLst/>
                <a:latin typeface="+mn-lt"/>
                <a:ea typeface="+mn-ea"/>
                <a:cs typeface="+mn-cs"/>
              </a:rPr>
              <a:t>i</a:t>
            </a:r>
            <a:r>
              <a:rPr lang="en-US" altLang="zh-CN" sz="1200" kern="1200" dirty="0" smtClean="0">
                <a:solidFill>
                  <a:schemeClr val="tx1"/>
                </a:solidFill>
                <a:effectLst/>
                <a:latin typeface="+mn-lt"/>
                <a:ea typeface="+mn-ea"/>
                <a:cs typeface="+mn-cs"/>
              </a:rPr>
              <a:t> is SEND and the data type is text/plain. According to the manifest in Figure 4, </a:t>
            </a:r>
            <a:r>
              <a:rPr lang="en-US" altLang="zh-CN" sz="1200" kern="1200" dirty="0" err="1" smtClean="0">
                <a:solidFill>
                  <a:schemeClr val="tx1"/>
                </a:solidFill>
                <a:effectLst/>
                <a:latin typeface="+mn-lt"/>
                <a:ea typeface="+mn-ea"/>
                <a:cs typeface="+mn-cs"/>
              </a:rPr>
              <a:t>MsgAct</a:t>
            </a:r>
            <a:r>
              <a:rPr lang="en-US" altLang="zh-CN" sz="1200" kern="1200" dirty="0" smtClean="0">
                <a:solidFill>
                  <a:schemeClr val="tx1"/>
                </a:solidFill>
                <a:effectLst/>
                <a:latin typeface="+mn-lt"/>
                <a:ea typeface="+mn-ea"/>
                <a:cs typeface="+mn-cs"/>
              </a:rPr>
              <a:t> declares an intent filter for SEND actions on data type text/plain, mean- </a:t>
            </a:r>
            <a:r>
              <a:rPr lang="en-US" altLang="zh-CN" sz="1200" kern="1200" dirty="0" err="1" smtClean="0">
                <a:solidFill>
                  <a:schemeClr val="tx1"/>
                </a:solidFill>
                <a:effectLst/>
                <a:latin typeface="+mn-lt"/>
                <a:ea typeface="+mn-ea"/>
                <a:cs typeface="+mn-cs"/>
              </a:rPr>
              <a:t>ing</a:t>
            </a:r>
            <a:r>
              <a:rPr lang="en-US" altLang="zh-CN" sz="1200" kern="1200" dirty="0" smtClean="0">
                <a:solidFill>
                  <a:schemeClr val="tx1"/>
                </a:solidFill>
                <a:effectLst/>
                <a:latin typeface="+mn-lt"/>
                <a:ea typeface="+mn-ea"/>
                <a:cs typeface="+mn-cs"/>
              </a:rPr>
              <a:t> that </a:t>
            </a:r>
            <a:r>
              <a:rPr lang="en-US" altLang="zh-CN" sz="1200" kern="1200" dirty="0" err="1" smtClean="0">
                <a:solidFill>
                  <a:schemeClr val="tx1"/>
                </a:solidFill>
                <a:effectLst/>
                <a:latin typeface="+mn-lt"/>
                <a:ea typeface="+mn-ea"/>
                <a:cs typeface="+mn-cs"/>
              </a:rPr>
              <a:t>msgAct</a:t>
            </a:r>
            <a:r>
              <a:rPr lang="en-US" altLang="zh-CN" sz="1200" kern="1200" dirty="0" smtClean="0">
                <a:solidFill>
                  <a:schemeClr val="tx1"/>
                </a:solidFill>
                <a:effectLst/>
                <a:latin typeface="+mn-lt"/>
                <a:ea typeface="+mn-ea"/>
                <a:cs typeface="+mn-cs"/>
              </a:rPr>
              <a:t> is a target of the ICC site at line 10. Hence, predicate </a:t>
            </a:r>
            <a:r>
              <a:rPr lang="en-US" altLang="zh-CN" sz="1200" kern="1200" dirty="0" err="1" smtClean="0">
                <a:solidFill>
                  <a:schemeClr val="tx1"/>
                </a:solidFill>
                <a:effectLst/>
                <a:latin typeface="+mn-lt"/>
                <a:ea typeface="+mn-ea"/>
                <a:cs typeface="+mn-cs"/>
              </a:rPr>
              <a:t>icc</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MainAct</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MsgAct</a:t>
            </a:r>
            <a:r>
              <a:rPr lang="en-US" altLang="zh-CN" sz="1200" kern="1200" dirty="0" smtClean="0">
                <a:solidFill>
                  <a:schemeClr val="tx1"/>
                </a:solidFill>
                <a:effectLst/>
                <a:latin typeface="+mn-lt"/>
                <a:ea typeface="+mn-ea"/>
                <a:cs typeface="+mn-cs"/>
              </a:rPr>
              <a:t>, SEND, text/plain) is true. </a:t>
            </a:r>
            <a:endParaRPr lang="en-US" altLang="zh-CN" dirty="0" smtClean="0"/>
          </a:p>
          <a:p>
            <a:endParaRPr lang="en-US" altLang="zh-CN"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27</a:t>
            </a:fld>
            <a:endParaRPr kumimoji="1" lang="zh-CN" altLang="en-US"/>
          </a:p>
        </p:txBody>
      </p:sp>
    </p:spTree>
    <p:extLst>
      <p:ext uri="{BB962C8B-B14F-4D97-AF65-F5344CB8AC3E}">
        <p14:creationId xmlns:p14="http://schemas.microsoft.com/office/powerpoint/2010/main" val="2111037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a:t>
            </a:r>
            <a:r>
              <a:rPr lang="en-US" altLang="zh-CN" dirty="0" err="1" smtClean="0"/>
              <a:t>havent</a:t>
            </a:r>
            <a:r>
              <a:rPr lang="en-US" altLang="zh-CN" dirty="0" smtClean="0"/>
              <a:t> finish this </a:t>
            </a:r>
            <a:r>
              <a:rPr lang="en-US" altLang="zh-CN" dirty="0" err="1" smtClean="0"/>
              <a:t>icc</a:t>
            </a:r>
            <a:r>
              <a:rPr lang="en-US" altLang="zh-CN" dirty="0" smtClean="0"/>
              <a:t> predicate yet</a:t>
            </a:r>
          </a:p>
          <a:p>
            <a:r>
              <a:rPr lang="en-US" altLang="zh-CN" dirty="0" smtClean="0"/>
              <a:t>We now have the</a:t>
            </a:r>
            <a:r>
              <a:rPr lang="en-US" altLang="zh-CN" baseline="0" dirty="0" smtClean="0"/>
              <a:t> last definition in </a:t>
            </a:r>
            <a:r>
              <a:rPr lang="en-US" altLang="zh-CN" baseline="0" dirty="0" err="1" smtClean="0"/>
              <a:t>icc</a:t>
            </a:r>
            <a:r>
              <a:rPr lang="en-US" altLang="zh-CN" baseline="0" dirty="0" smtClean="0"/>
              <a:t> predicate </a:t>
            </a:r>
          </a:p>
          <a:p>
            <a:r>
              <a:rPr lang="en-US" altLang="zh-CN" baseline="0" dirty="0" smtClean="0"/>
              <a:t>4</a:t>
            </a: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28</a:t>
            </a:fld>
            <a:endParaRPr kumimoji="1" lang="zh-CN" altLang="en-US"/>
          </a:p>
        </p:txBody>
      </p:sp>
    </p:spTree>
    <p:extLst>
      <p:ext uri="{BB962C8B-B14F-4D97-AF65-F5344CB8AC3E}">
        <p14:creationId xmlns:p14="http://schemas.microsoft.com/office/powerpoint/2010/main" val="578812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smtClean="0">
                <a:solidFill>
                  <a:schemeClr val="tx1"/>
                </a:solidFill>
                <a:effectLst/>
                <a:latin typeface="+mn-lt"/>
                <a:ea typeface="+mn-ea"/>
                <a:cs typeface="+mn-cs"/>
              </a:rPr>
              <a:t>Apposcopy</a:t>
            </a:r>
            <a:r>
              <a:rPr lang="en-US" altLang="zh-CN" sz="1200" kern="1200" dirty="0" smtClean="0">
                <a:solidFill>
                  <a:schemeClr val="tx1"/>
                </a:solidFill>
                <a:effectLst/>
                <a:latin typeface="+mn-lt"/>
                <a:ea typeface="+mn-ea"/>
                <a:cs typeface="+mn-cs"/>
              </a:rPr>
              <a:t> provides another control-flow predicate, called calls, representing a relation of type (comp : </a:t>
            </a:r>
            <a:r>
              <a:rPr lang="en-US" altLang="zh-CN" sz="1200" kern="1200" dirty="0" err="1" smtClean="0">
                <a:solidFill>
                  <a:schemeClr val="tx1"/>
                </a:solidFill>
                <a:effectLst/>
                <a:latin typeface="+mn-lt"/>
                <a:ea typeface="+mn-ea"/>
                <a:cs typeface="+mn-cs"/>
              </a:rPr>
              <a:t>C,callee</a:t>
            </a:r>
            <a:r>
              <a:rPr lang="en-US" altLang="zh-CN" sz="1200" kern="1200" dirty="0" smtClean="0">
                <a:solidFill>
                  <a:schemeClr val="tx1"/>
                </a:solidFill>
                <a:effectLst/>
                <a:latin typeface="+mn-lt"/>
                <a:ea typeface="+mn-ea"/>
                <a:cs typeface="+mn-cs"/>
              </a:rPr>
              <a:t> : M) where domains C and M represent the set of all com- </a:t>
            </a:r>
            <a:r>
              <a:rPr lang="en-US" altLang="zh-CN" sz="1200" kern="1200" dirty="0" err="1" smtClean="0">
                <a:solidFill>
                  <a:schemeClr val="tx1"/>
                </a:solidFill>
                <a:effectLst/>
                <a:latin typeface="+mn-lt"/>
                <a:ea typeface="+mn-ea"/>
                <a:cs typeface="+mn-cs"/>
              </a:rPr>
              <a:t>ponents</a:t>
            </a:r>
            <a:r>
              <a:rPr lang="en-US" altLang="zh-CN" sz="1200" kern="1200" dirty="0" smtClean="0">
                <a:solidFill>
                  <a:schemeClr val="tx1"/>
                </a:solidFill>
                <a:effectLst/>
                <a:latin typeface="+mn-lt"/>
                <a:ea typeface="+mn-ea"/>
                <a:cs typeface="+mn-cs"/>
              </a:rPr>
              <a:t> and methods in the program respectively. Intu- </a:t>
            </a:r>
            <a:r>
              <a:rPr lang="en-US" altLang="zh-CN" sz="1200" kern="1200" dirty="0" err="1" smtClean="0">
                <a:solidFill>
                  <a:schemeClr val="tx1"/>
                </a:solidFill>
                <a:effectLst/>
                <a:latin typeface="+mn-lt"/>
                <a:ea typeface="+mn-ea"/>
                <a:cs typeface="+mn-cs"/>
              </a:rPr>
              <a:t>itively</a:t>
            </a:r>
            <a:r>
              <a:rPr lang="en-US" altLang="zh-CN" sz="1200" kern="1200" dirty="0" smtClean="0">
                <a:solidFill>
                  <a:schemeClr val="tx1"/>
                </a:solidFill>
                <a:effectLst/>
                <a:latin typeface="+mn-lt"/>
                <a:ea typeface="+mn-ea"/>
                <a:cs typeface="+mn-cs"/>
              </a:rPr>
              <a:t>, calls(</a:t>
            </a:r>
            <a:r>
              <a:rPr lang="en-US" altLang="zh-CN" sz="1200" kern="1200" dirty="0" err="1" smtClean="0">
                <a:solidFill>
                  <a:schemeClr val="tx1"/>
                </a:solidFill>
                <a:effectLst/>
                <a:latin typeface="+mn-lt"/>
                <a:ea typeface="+mn-ea"/>
                <a:cs typeface="+mn-cs"/>
              </a:rPr>
              <a:t>c,m</a:t>
            </a:r>
            <a:r>
              <a:rPr lang="en-US" altLang="zh-CN" sz="1200" kern="1200" dirty="0" smtClean="0">
                <a:solidFill>
                  <a:schemeClr val="tx1"/>
                </a:solidFill>
                <a:effectLst/>
                <a:latin typeface="+mn-lt"/>
                <a:ea typeface="+mn-ea"/>
                <a:cs typeface="+mn-cs"/>
              </a:rPr>
              <a:t>) is true if method m is called by component c. More precisely, calls(c, m) is true if n is a life-cycle method defined in component c and n Y⋆ m. </a:t>
            </a:r>
            <a:endParaRPr lang="en-US" altLang="zh-CN" dirty="0" smtClean="0"/>
          </a:p>
          <a:p>
            <a:r>
              <a:rPr lang="en-US" altLang="zh-CN" sz="1200" kern="1200" dirty="0" smtClean="0">
                <a:solidFill>
                  <a:schemeClr val="tx1"/>
                </a:solidFill>
                <a:effectLst/>
                <a:latin typeface="+mn-lt"/>
                <a:ea typeface="+mn-ea"/>
                <a:cs typeface="+mn-cs"/>
              </a:rPr>
              <a:t>The calls predicate is useful for defining malware signatures because it can be used to check if a component calls Android API methods that can be abused by malware. Table 3 lists a few of such dangerous methods. </a:t>
            </a:r>
            <a:endParaRPr lang="en-US" altLang="zh-CN" dirty="0" smtClean="0"/>
          </a:p>
          <a:p>
            <a:endParaRPr lang="en-US" altLang="zh-CN" sz="1200" kern="1200" baseline="0" dirty="0" smtClean="0">
              <a:solidFill>
                <a:schemeClr val="tx1"/>
              </a:solidFill>
              <a:effectLst/>
              <a:latin typeface="+mn-lt"/>
              <a:ea typeface="+mn-ea"/>
              <a:cs typeface="+mn-cs"/>
            </a:endParaRPr>
          </a:p>
          <a:p>
            <a:r>
              <a:rPr lang="en-US" altLang="zh-CN" sz="1200" kern="1200" baseline="0" dirty="0" smtClean="0">
                <a:solidFill>
                  <a:schemeClr val="tx1"/>
                </a:solidFill>
                <a:effectLst/>
                <a:latin typeface="+mn-lt"/>
                <a:ea typeface="+mn-ea"/>
                <a:cs typeface="+mn-cs"/>
              </a:rPr>
              <a:t>Some malware might directly calls these methods, so we can directly write call() in signature. But in </a:t>
            </a:r>
            <a:r>
              <a:rPr lang="en-US" altLang="zh-CN" sz="1200" kern="1200" baseline="0" dirty="0" err="1" smtClean="0">
                <a:solidFill>
                  <a:schemeClr val="tx1"/>
                </a:solidFill>
                <a:effectLst/>
                <a:latin typeface="+mn-lt"/>
                <a:ea typeface="+mn-ea"/>
                <a:cs typeface="+mn-cs"/>
              </a:rPr>
              <a:t>glod</a:t>
            </a:r>
            <a:r>
              <a:rPr lang="en-US" altLang="zh-CN" sz="1200" kern="1200" baseline="0" dirty="0" smtClean="0">
                <a:solidFill>
                  <a:schemeClr val="tx1"/>
                </a:solidFill>
                <a:effectLst/>
                <a:latin typeface="+mn-lt"/>
                <a:ea typeface="+mn-ea"/>
                <a:cs typeface="+mn-cs"/>
              </a:rPr>
              <a:t> dream we don</a:t>
            </a:r>
            <a:r>
              <a:rPr lang="uk-UA" altLang="zh-CN" sz="1200" kern="1200" baseline="0" dirty="0" smtClean="0">
                <a:solidFill>
                  <a:schemeClr val="tx1"/>
                </a:solidFill>
                <a:effectLst/>
                <a:latin typeface="+mn-lt"/>
                <a:ea typeface="+mn-ea"/>
                <a:cs typeface="+mn-cs"/>
              </a:rPr>
              <a:t>’</a:t>
            </a:r>
            <a:r>
              <a:rPr lang="en-US" altLang="zh-CN" sz="1200" kern="1200" baseline="0" dirty="0" smtClean="0">
                <a:solidFill>
                  <a:schemeClr val="tx1"/>
                </a:solidFill>
                <a:effectLst/>
                <a:latin typeface="+mn-lt"/>
                <a:ea typeface="+mn-ea"/>
                <a:cs typeface="+mn-cs"/>
              </a:rPr>
              <a:t>t have call in its signature.</a:t>
            </a: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29</a:t>
            </a:fld>
            <a:endParaRPr kumimoji="1" lang="zh-CN" altLang="en-US"/>
          </a:p>
        </p:txBody>
      </p:sp>
    </p:spTree>
    <p:extLst>
      <p:ext uri="{BB962C8B-B14F-4D97-AF65-F5344CB8AC3E}">
        <p14:creationId xmlns:p14="http://schemas.microsoft.com/office/powerpoint/2010/main" val="227415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We</a:t>
            </a:r>
            <a:r>
              <a:rPr kumimoji="1" lang="en-US" altLang="zh-CN" baseline="0" dirty="0" smtClean="0"/>
              <a:t> can get call log, contact list, credit card information as source, do some propagation before use the source data, which we define as sink.</a:t>
            </a:r>
          </a:p>
          <a:p>
            <a:r>
              <a:rPr kumimoji="1" lang="en-US" altLang="zh-CN" baseline="0" dirty="0" smtClean="0"/>
              <a:t>This technique can help to expose every data using point, but it will also block out legitimate app functions like Yelp can get your location information to show restaurants around you, which should not be taken as data leaking.(false positive)</a:t>
            </a: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3</a:t>
            </a:fld>
            <a:endParaRPr kumimoji="1" lang="zh-CN" altLang="en-US"/>
          </a:p>
        </p:txBody>
      </p:sp>
    </p:spTree>
    <p:extLst>
      <p:ext uri="{BB962C8B-B14F-4D97-AF65-F5344CB8AC3E}">
        <p14:creationId xmlns:p14="http://schemas.microsoft.com/office/powerpoint/2010/main" val="12059781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baseline="0" dirty="0" smtClean="0">
                <a:solidFill>
                  <a:schemeClr val="tx1"/>
                </a:solidFill>
                <a:effectLst/>
                <a:latin typeface="+mn-lt"/>
                <a:ea typeface="+mn-ea"/>
                <a:cs typeface="+mn-cs"/>
              </a:rPr>
              <a:t>At last we define flow</a:t>
            </a:r>
            <a:endParaRPr lang="en-US" altLang="zh-CN" sz="1200" kern="1200" baseline="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30</a:t>
            </a:fld>
            <a:endParaRPr kumimoji="1" lang="zh-CN" altLang="en-US"/>
          </a:p>
        </p:txBody>
      </p:sp>
    </p:spTree>
    <p:extLst>
      <p:ext uri="{BB962C8B-B14F-4D97-AF65-F5344CB8AC3E}">
        <p14:creationId xmlns:p14="http://schemas.microsoft.com/office/powerpoint/2010/main" val="1746259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baseline="0" dirty="0" smtClean="0">
                <a:solidFill>
                  <a:schemeClr val="tx1"/>
                </a:solidFill>
                <a:effectLst/>
                <a:latin typeface="+mn-lt"/>
                <a:ea typeface="+mn-ea"/>
                <a:cs typeface="+mn-cs"/>
              </a:rPr>
              <a:t>At last we define flow</a:t>
            </a:r>
          </a:p>
          <a:p>
            <a:r>
              <a:rPr lang="en-US" altLang="zh-CN" sz="1200" kern="1200" baseline="0" dirty="0" smtClean="0">
                <a:solidFill>
                  <a:schemeClr val="tx1"/>
                </a:solidFill>
                <a:effectLst/>
                <a:latin typeface="+mn-lt"/>
                <a:ea typeface="+mn-ea"/>
                <a:cs typeface="+mn-cs"/>
              </a:rPr>
              <a:t>We also have to know what kind of methods are source and sink methods, and this a table shows </a:t>
            </a:r>
            <a:endParaRPr lang="en-US" altLang="zh-CN" sz="1200" kern="1200" baseline="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31</a:t>
            </a:fld>
            <a:endParaRPr kumimoji="1" lang="zh-CN" altLang="en-US"/>
          </a:p>
        </p:txBody>
      </p:sp>
    </p:spTree>
    <p:extLst>
      <p:ext uri="{BB962C8B-B14F-4D97-AF65-F5344CB8AC3E}">
        <p14:creationId xmlns:p14="http://schemas.microsoft.com/office/powerpoint/2010/main" val="9400960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baseline="0" dirty="0" smtClean="0">
                <a:solidFill>
                  <a:schemeClr val="tx1"/>
                </a:solidFill>
                <a:effectLst/>
                <a:latin typeface="+mn-lt"/>
                <a:ea typeface="+mn-ea"/>
                <a:cs typeface="+mn-cs"/>
              </a:rPr>
              <a:t>Then it will be easy to explain this sample code.</a:t>
            </a:r>
            <a:endParaRPr lang="en-US" altLang="zh-CN" sz="1200" kern="1200" baseline="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32</a:t>
            </a:fld>
            <a:endParaRPr kumimoji="1" lang="zh-CN" altLang="en-US"/>
          </a:p>
        </p:txBody>
      </p:sp>
    </p:spTree>
    <p:extLst>
      <p:ext uri="{BB962C8B-B14F-4D97-AF65-F5344CB8AC3E}">
        <p14:creationId xmlns:p14="http://schemas.microsoft.com/office/powerpoint/2010/main" val="8735090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baseline="0" dirty="0" smtClean="0">
                <a:solidFill>
                  <a:schemeClr val="tx1"/>
                </a:solidFill>
                <a:effectLst/>
                <a:latin typeface="+mn-lt"/>
                <a:ea typeface="+mn-ea"/>
                <a:cs typeface="+mn-cs"/>
              </a:rPr>
              <a:t>Then we come to the static analysis part of </a:t>
            </a:r>
            <a:r>
              <a:rPr lang="en-US" altLang="zh-CN" sz="1200" kern="1200" baseline="0" dirty="0" err="1" smtClean="0">
                <a:solidFill>
                  <a:schemeClr val="tx1"/>
                </a:solidFill>
                <a:effectLst/>
                <a:latin typeface="+mn-lt"/>
                <a:ea typeface="+mn-ea"/>
                <a:cs typeface="+mn-cs"/>
              </a:rPr>
              <a:t>Apposcopy</a:t>
            </a:r>
            <a:endParaRPr lang="en-US" altLang="zh-CN" sz="1200" kern="1200" baseline="0" dirty="0" smtClean="0">
              <a:solidFill>
                <a:schemeClr val="tx1"/>
              </a:solidFill>
              <a:effectLst/>
              <a:latin typeface="+mn-lt"/>
              <a:ea typeface="+mn-ea"/>
              <a:cs typeface="+mn-cs"/>
            </a:endParaRPr>
          </a:p>
          <a:p>
            <a:r>
              <a:rPr lang="en-US" altLang="zh-CN" sz="1200" kern="1200" baseline="0" dirty="0" smtClean="0">
                <a:solidFill>
                  <a:schemeClr val="tx1"/>
                </a:solidFill>
                <a:effectLst/>
                <a:latin typeface="+mn-lt"/>
                <a:ea typeface="+mn-ea"/>
                <a:cs typeface="+mn-cs"/>
              </a:rPr>
              <a:t>In this part, the paper contains many notations and functions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This section describes </a:t>
            </a:r>
            <a:r>
              <a:rPr lang="en-US" altLang="zh-CN" sz="1200" kern="1200" dirty="0" err="1" smtClean="0">
                <a:solidFill>
                  <a:schemeClr val="tx1"/>
                </a:solidFill>
                <a:effectLst/>
                <a:latin typeface="+mn-lt"/>
                <a:ea typeface="+mn-ea"/>
                <a:cs typeface="+mn-cs"/>
              </a:rPr>
              <a:t>Apposcopy’s</a:t>
            </a:r>
            <a:r>
              <a:rPr lang="en-US" altLang="zh-CN" sz="1200" kern="1200" dirty="0" smtClean="0">
                <a:solidFill>
                  <a:schemeClr val="tx1"/>
                </a:solidFill>
                <a:effectLst/>
                <a:latin typeface="+mn-lt"/>
                <a:ea typeface="+mn-ea"/>
                <a:cs typeface="+mn-cs"/>
              </a:rPr>
              <a:t> static analyses for deciding whether an application matches a malware signature. The main idea is to compute an over-approximation of the </a:t>
            </a:r>
            <a:r>
              <a:rPr lang="en-US" altLang="zh-CN" sz="1200" kern="1200" dirty="0" err="1" smtClean="0">
                <a:solidFill>
                  <a:schemeClr val="tx1"/>
                </a:solidFill>
                <a:effectLst/>
                <a:latin typeface="+mn-lt"/>
                <a:ea typeface="+mn-ea"/>
                <a:cs typeface="+mn-cs"/>
              </a:rPr>
              <a:t>icc</a:t>
            </a:r>
            <a:r>
              <a:rPr lang="en-US" altLang="zh-CN" sz="1200" kern="1200" dirty="0" smtClean="0">
                <a:solidFill>
                  <a:schemeClr val="tx1"/>
                </a:solidFill>
                <a:effectLst/>
                <a:latin typeface="+mn-lt"/>
                <a:ea typeface="+mn-ea"/>
                <a:cs typeface="+mn-cs"/>
              </a:rPr>
              <a:t>, calls, and flow relations.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On pointer analysis, the paper </a:t>
            </a:r>
            <a:r>
              <a:rPr lang="en-US" altLang="zh-CN" sz="1200" kern="1200" baseline="0" dirty="0" err="1" smtClean="0">
                <a:solidFill>
                  <a:schemeClr val="tx1"/>
                </a:solidFill>
                <a:effectLst/>
                <a:latin typeface="+mn-lt"/>
                <a:ea typeface="+mn-ea"/>
                <a:cs typeface="+mn-cs"/>
              </a:rPr>
              <a:t>dosen’t</a:t>
            </a:r>
            <a:r>
              <a:rPr lang="en-US" altLang="zh-CN" sz="1200" kern="1200" baseline="0" dirty="0" smtClean="0">
                <a:solidFill>
                  <a:schemeClr val="tx1"/>
                </a:solidFill>
                <a:effectLst/>
                <a:latin typeface="+mn-lt"/>
                <a:ea typeface="+mn-ea"/>
                <a:cs typeface="+mn-cs"/>
              </a:rPr>
              <a:t> show detail of the algorithm, but it gives a paper reference to a hybrid algorithm with call-site sensitivity for static method calls and object-sensitivity for virtual memory calls.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The paper mostly talk about call graph construction algorithm, and this algorithm actually implement the definition 2</a:t>
            </a: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33</a:t>
            </a:fld>
            <a:endParaRPr kumimoji="1" lang="zh-CN" altLang="en-US"/>
          </a:p>
        </p:txBody>
      </p:sp>
    </p:spTree>
    <p:extLst>
      <p:ext uri="{BB962C8B-B14F-4D97-AF65-F5344CB8AC3E}">
        <p14:creationId xmlns:p14="http://schemas.microsoft.com/office/powerpoint/2010/main" val="2960001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Then lets see the formal definition of ICCG</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PPT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Let’s</a:t>
            </a:r>
            <a:r>
              <a:rPr lang="en-US" altLang="zh-CN" sz="1200" kern="1200" baseline="0" dirty="0" smtClean="0">
                <a:solidFill>
                  <a:schemeClr val="tx1"/>
                </a:solidFill>
                <a:effectLst/>
                <a:latin typeface="+mn-lt"/>
                <a:ea typeface="+mn-ea"/>
                <a:cs typeface="+mn-cs"/>
              </a:rPr>
              <a:t> ignore the notation first</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other words, ICCG is a directed graph where nodes are components in an application, and edges are labeled with actions and data types. The special element ⊥ indicates that the intent defining the ICC does not have action or data type information associated with it.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Given a </a:t>
            </a:r>
            <a:r>
              <a:rPr lang="en-US" altLang="zh-CN" sz="1200" kern="1200" dirty="0" err="1" smtClean="0">
                <a:solidFill>
                  <a:schemeClr val="tx1"/>
                </a:solidFill>
                <a:effectLst/>
                <a:latin typeface="+mn-lt"/>
                <a:ea typeface="+mn-ea"/>
                <a:cs typeface="+mn-cs"/>
              </a:rPr>
              <a:t>callgraph</a:t>
            </a:r>
            <a:r>
              <a:rPr lang="en-US" altLang="zh-CN" sz="1200" kern="1200" dirty="0" smtClean="0">
                <a:solidFill>
                  <a:schemeClr val="tx1"/>
                </a:solidFill>
                <a:effectLst/>
                <a:latin typeface="+mn-lt"/>
                <a:ea typeface="+mn-ea"/>
                <a:cs typeface="+mn-cs"/>
              </a:rPr>
              <a:t> and the results of the pointer analysis, </a:t>
            </a:r>
            <a:r>
              <a:rPr lang="en-US" altLang="zh-CN" sz="1200" kern="1200" dirty="0" err="1" smtClean="0">
                <a:solidFill>
                  <a:schemeClr val="tx1"/>
                </a:solidFill>
                <a:effectLst/>
                <a:latin typeface="+mn-lt"/>
                <a:ea typeface="+mn-ea"/>
                <a:cs typeface="+mn-cs"/>
              </a:rPr>
              <a:t>Apposcopy</a:t>
            </a:r>
            <a:r>
              <a:rPr lang="en-US" altLang="zh-CN" sz="1200" kern="1200" dirty="0" smtClean="0">
                <a:solidFill>
                  <a:schemeClr val="tx1"/>
                </a:solidFill>
                <a:effectLst/>
                <a:latin typeface="+mn-lt"/>
                <a:ea typeface="+mn-ea"/>
                <a:cs typeface="+mn-cs"/>
              </a:rPr>
              <a:t> constructs the ICCG by performing two key steps that we explain next. </a:t>
            </a:r>
            <a:endParaRPr lang="en-US" altLang="zh-CN" dirty="0" smtClean="0"/>
          </a:p>
          <a:p>
            <a:endParaRPr lang="en-US" altLang="zh-CN" sz="1200" kern="1200" baseline="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34</a:t>
            </a:fld>
            <a:endParaRPr kumimoji="1" lang="zh-CN" altLang="en-US"/>
          </a:p>
        </p:txBody>
      </p:sp>
    </p:spTree>
    <p:extLst>
      <p:ext uri="{BB962C8B-B14F-4D97-AF65-F5344CB8AC3E}">
        <p14:creationId xmlns:p14="http://schemas.microsoft.com/office/powerpoint/2010/main" val="1577111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First, is the</a:t>
            </a:r>
            <a:r>
              <a:rPr lang="en-US" altLang="zh-CN" sz="1200" kern="1200" baseline="0" dirty="0" smtClean="0">
                <a:solidFill>
                  <a:schemeClr val="tx1"/>
                </a:solidFill>
                <a:effectLst/>
                <a:latin typeface="+mn-lt"/>
                <a:ea typeface="+mn-ea"/>
                <a:cs typeface="+mn-cs"/>
              </a:rPr>
              <a:t> data flow analysis for intents. In this part the paper define Target action and data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PPT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When a component does not specify the target of an intent explicitly, the Android system resolves the recipient components of the ICC based on intent filters declared in the manifest file. An intent filter specifies the kinds of actions that a component will respond to. For instance, consider the </a:t>
            </a:r>
            <a:r>
              <a:rPr lang="en-US" altLang="zh-CN" sz="1200" kern="1200" dirty="0" err="1" smtClean="0">
                <a:solidFill>
                  <a:schemeClr val="tx1"/>
                </a:solidFill>
                <a:effectLst/>
                <a:latin typeface="+mn-lt"/>
                <a:ea typeface="+mn-ea"/>
                <a:cs typeface="+mn-cs"/>
              </a:rPr>
              <a:t>AndroidManifest.xml</a:t>
            </a:r>
            <a:r>
              <a:rPr lang="en-US" altLang="zh-CN" sz="1200" kern="1200" dirty="0" smtClean="0">
                <a:solidFill>
                  <a:schemeClr val="tx1"/>
                </a:solidFill>
                <a:effectLst/>
                <a:latin typeface="+mn-lt"/>
                <a:ea typeface="+mn-ea"/>
                <a:cs typeface="+mn-cs"/>
              </a:rPr>
              <a:t> file from Figure 4. Here, </a:t>
            </a:r>
            <a:r>
              <a:rPr lang="en-US" altLang="zh-CN" sz="1200" kern="1200" dirty="0" err="1" smtClean="0">
                <a:solidFill>
                  <a:schemeClr val="tx1"/>
                </a:solidFill>
                <a:effectLst/>
                <a:latin typeface="+mn-lt"/>
                <a:ea typeface="+mn-ea"/>
                <a:cs typeface="+mn-cs"/>
              </a:rPr>
              <a:t>MsgAct</a:t>
            </a:r>
            <a:r>
              <a:rPr lang="en-US" altLang="zh-CN" sz="1200" kern="1200" dirty="0" smtClean="0">
                <a:solidFill>
                  <a:schemeClr val="tx1"/>
                </a:solidFill>
                <a:effectLst/>
                <a:latin typeface="+mn-lt"/>
                <a:ea typeface="+mn-ea"/>
                <a:cs typeface="+mn-cs"/>
              </a:rPr>
              <a:t> declares that it responds to intents whose corresponding action and data type are SEND and text/plain respectively.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en-US" altLang="zh-CN" sz="1200" kern="1200" baseline="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35</a:t>
            </a:fld>
            <a:endParaRPr kumimoji="1" lang="zh-CN" altLang="en-US"/>
          </a:p>
        </p:txBody>
      </p:sp>
    </p:spTree>
    <p:extLst>
      <p:ext uri="{BB962C8B-B14F-4D97-AF65-F5344CB8AC3E}">
        <p14:creationId xmlns:p14="http://schemas.microsoft.com/office/powerpoint/2010/main" val="1183101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effectLst/>
              </a:rPr>
              <a:t>Draw on board!!</a:t>
            </a:r>
          </a:p>
          <a:p>
            <a:endParaRPr lang="en-US" altLang="zh-CN" dirty="0" smtClean="0">
              <a:effectLst/>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36</a:t>
            </a:fld>
            <a:endParaRPr kumimoji="1" lang="zh-CN" altLang="en-US"/>
          </a:p>
        </p:txBody>
      </p:sp>
    </p:spTree>
    <p:extLst>
      <p:ext uri="{BB962C8B-B14F-4D97-AF65-F5344CB8AC3E}">
        <p14:creationId xmlns:p14="http://schemas.microsoft.com/office/powerpoint/2010/main" val="1923710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baseline="0" dirty="0" smtClean="0">
                <a:solidFill>
                  <a:schemeClr val="tx1"/>
                </a:solidFill>
                <a:effectLst/>
                <a:latin typeface="+mn-lt"/>
                <a:ea typeface="+mn-ea"/>
                <a:cs typeface="+mn-cs"/>
              </a:rPr>
              <a:t>This functions are used to define ICCG constructions </a:t>
            </a:r>
          </a:p>
          <a:p>
            <a:r>
              <a:rPr lang="en-US" altLang="zh-CN" sz="1200" kern="1200" baseline="0" dirty="0" smtClean="0">
                <a:solidFill>
                  <a:schemeClr val="tx1"/>
                </a:solidFill>
                <a:effectLst/>
                <a:latin typeface="+mn-lt"/>
                <a:ea typeface="+mn-ea"/>
                <a:cs typeface="+mn-cs"/>
              </a:rPr>
              <a:t>I will explain </a:t>
            </a:r>
          </a:p>
          <a:p>
            <a:r>
              <a:rPr lang="en-US" altLang="zh-CN" sz="1200" kern="1200" baseline="0" dirty="0" smtClean="0">
                <a:solidFill>
                  <a:schemeClr val="tx1"/>
                </a:solidFill>
                <a:effectLst/>
                <a:latin typeface="+mn-lt"/>
                <a:ea typeface="+mn-ea"/>
                <a:cs typeface="+mn-cs"/>
              </a:rPr>
              <a:t>must alias</a:t>
            </a:r>
          </a:p>
          <a:p>
            <a:r>
              <a:rPr lang="en-US" altLang="zh-CN" sz="1200" kern="1200" baseline="0" dirty="0" smtClean="0">
                <a:solidFill>
                  <a:schemeClr val="tx1"/>
                </a:solidFill>
                <a:effectLst/>
                <a:latin typeface="+mn-lt"/>
                <a:ea typeface="+mn-ea"/>
                <a:cs typeface="+mn-cs"/>
              </a:rPr>
              <a:t>May alias</a:t>
            </a:r>
          </a:p>
          <a:p>
            <a:r>
              <a:rPr lang="en-US" altLang="zh-CN" sz="1200" kern="1200" baseline="0" dirty="0" smtClean="0">
                <a:solidFill>
                  <a:schemeClr val="tx1"/>
                </a:solidFill>
                <a:effectLst/>
                <a:latin typeface="+mn-lt"/>
                <a:ea typeface="+mn-ea"/>
                <a:cs typeface="+mn-cs"/>
              </a:rPr>
              <a:t>The notation</a:t>
            </a:r>
            <a:r>
              <a:rPr lang="zh-CN" altLang="en-US" sz="1200" kern="1200" baseline="0" dirty="0" smtClean="0">
                <a:solidFill>
                  <a:schemeClr val="tx1"/>
                </a:solidFill>
                <a:effectLst/>
                <a:latin typeface="+mn-lt"/>
                <a:ea typeface="+mn-ea"/>
                <a:cs typeface="+mn-cs"/>
              </a:rPr>
              <a:t> 拐 </a:t>
            </a:r>
            <a:endParaRPr lang="en-US" altLang="zh-CN" sz="1200" kern="1200" baseline="0" dirty="0" smtClean="0">
              <a:solidFill>
                <a:schemeClr val="tx1"/>
              </a:solidFill>
              <a:effectLst/>
              <a:latin typeface="+mn-lt"/>
              <a:ea typeface="+mn-ea"/>
              <a:cs typeface="+mn-cs"/>
            </a:endParaRPr>
          </a:p>
          <a:p>
            <a:r>
              <a:rPr lang="en-US" altLang="zh-CN" sz="1200" kern="1200" baseline="0" dirty="0" smtClean="0">
                <a:solidFill>
                  <a:schemeClr val="tx1"/>
                </a:solidFill>
                <a:effectLst/>
                <a:latin typeface="+mn-lt"/>
                <a:ea typeface="+mn-ea"/>
                <a:cs typeface="+mn-cs"/>
              </a:rPr>
              <a:t>Notation </a:t>
            </a:r>
            <a:r>
              <a:rPr lang="zh-CN" altLang="en-US" sz="1200" kern="1200" baseline="0" dirty="0" smtClean="0">
                <a:solidFill>
                  <a:schemeClr val="tx1"/>
                </a:solidFill>
                <a:effectLst/>
                <a:latin typeface="+mn-lt"/>
                <a:ea typeface="+mn-ea"/>
                <a:cs typeface="+mn-cs"/>
              </a:rPr>
              <a:t>指</a:t>
            </a:r>
            <a:endParaRPr lang="en-US" altLang="zh-CN" sz="1200" kern="1200" baseline="0" dirty="0" smtClean="0">
              <a:solidFill>
                <a:schemeClr val="tx1"/>
              </a:solidFill>
              <a:effectLst/>
              <a:latin typeface="+mn-lt"/>
              <a:ea typeface="+mn-ea"/>
              <a:cs typeface="+mn-cs"/>
            </a:endParaRPr>
          </a:p>
          <a:p>
            <a:endParaRPr lang="en-US" altLang="zh-CN"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Now, consider the statement </a:t>
            </a:r>
            <a:r>
              <a:rPr lang="en-US" altLang="zh-CN" sz="1200" kern="1200" dirty="0" err="1" smtClean="0">
                <a:solidFill>
                  <a:schemeClr val="tx1"/>
                </a:solidFill>
                <a:effectLst/>
                <a:latin typeface="+mn-lt"/>
                <a:ea typeface="+mn-ea"/>
                <a:cs typeface="+mn-cs"/>
              </a:rPr>
              <a:t>x.setComponent</a:t>
            </a:r>
            <a:r>
              <a:rPr lang="en-US" altLang="zh-CN" sz="1200" kern="1200" dirty="0" smtClean="0">
                <a:solidFill>
                  <a:schemeClr val="tx1"/>
                </a:solidFill>
                <a:effectLst/>
                <a:latin typeface="+mn-lt"/>
                <a:ea typeface="+mn-ea"/>
                <a:cs typeface="+mn-cs"/>
              </a:rPr>
              <a:t>(s) where x is a variable of type Intent and s is a string specifying the target component. If another variable y is an alias of x, then the target of y will also be affected by this state- </a:t>
            </a:r>
            <a:r>
              <a:rPr lang="en-US" altLang="zh-CN" sz="1200" kern="1200" dirty="0" err="1" smtClean="0">
                <a:solidFill>
                  <a:schemeClr val="tx1"/>
                </a:solidFill>
                <a:effectLst/>
                <a:latin typeface="+mn-lt"/>
                <a:ea typeface="+mn-ea"/>
                <a:cs typeface="+mn-cs"/>
              </a:rPr>
              <a:t>ment</a:t>
            </a:r>
            <a:r>
              <a:rPr lang="en-US" altLang="zh-CN" sz="1200" kern="1200" dirty="0" smtClean="0">
                <a:solidFill>
                  <a:schemeClr val="tx1"/>
                </a:solidFill>
                <a:effectLst/>
                <a:latin typeface="+mn-lt"/>
                <a:ea typeface="+mn-ea"/>
                <a:cs typeface="+mn-cs"/>
              </a:rPr>
              <a:t>. Hence, our transfer function must update the data flow values of all variables that are aliases of x. Now, there are three cases to consider. If x and y are guaranteed to be aliases, as in the first rule of Figure 6, then we can kill its old value and update its new value to {s} (i.e., a strong update). In the second rule, if y may alias x, then y’s target could either remain unchanged or becomes; hence, we only perform a weak update. Finally, if y and x do not alias, then y’s target definitely remains unchanged and its existing dataflow values are preserved. The may alias and must alias relations used in Figure 6 are defined according to Figure 7. In the definition of the must alias relation, </a:t>
            </a:r>
            <a:r>
              <a:rPr lang="en-US" altLang="zh-CN" sz="1200" kern="1200" dirty="0" err="1" smtClean="0">
                <a:solidFill>
                  <a:schemeClr val="tx1"/>
                </a:solidFill>
                <a:effectLst/>
                <a:latin typeface="+mn-lt"/>
                <a:ea typeface="+mn-ea"/>
                <a:cs typeface="+mn-cs"/>
              </a:rPr>
              <a:t>γ</a:t>
            </a:r>
            <a:r>
              <a:rPr lang="en-US" altLang="zh-CN" sz="1200" kern="1200" dirty="0" smtClean="0">
                <a:solidFill>
                  <a:schemeClr val="tx1"/>
                </a:solidFill>
                <a:effectLst/>
                <a:latin typeface="+mn-lt"/>
                <a:ea typeface="+mn-ea"/>
                <a:cs typeface="+mn-cs"/>
              </a:rPr>
              <a:t>(o) represents the set of concrete memory locations represented by abstract memory location o. </a:t>
            </a:r>
            <a:endParaRPr lang="en-US" altLang="zh-CN" dirty="0" smtClean="0"/>
          </a:p>
          <a:p>
            <a:endParaRPr lang="en-US" altLang="zh-CN" sz="1200" kern="1200" baseline="0" dirty="0" smtClean="0">
              <a:solidFill>
                <a:schemeClr val="tx1"/>
              </a:solidFill>
              <a:effectLst/>
              <a:latin typeface="+mn-lt"/>
              <a:ea typeface="+mn-ea"/>
              <a:cs typeface="+mn-cs"/>
            </a:endParaRPr>
          </a:p>
          <a:p>
            <a:endParaRPr lang="en-US" altLang="zh-CN" sz="1200" kern="1200" baseline="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37</a:t>
            </a:fld>
            <a:endParaRPr kumimoji="1" lang="zh-CN" altLang="en-US"/>
          </a:p>
        </p:txBody>
      </p:sp>
    </p:spTree>
    <p:extLst>
      <p:ext uri="{BB962C8B-B14F-4D97-AF65-F5344CB8AC3E}">
        <p14:creationId xmlns:p14="http://schemas.microsoft.com/office/powerpoint/2010/main" val="5337154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baseline="0" dirty="0" smtClean="0">
                <a:solidFill>
                  <a:schemeClr val="tx1"/>
                </a:solidFill>
                <a:effectLst/>
                <a:latin typeface="+mn-lt"/>
                <a:ea typeface="+mn-ea"/>
                <a:cs typeface="+mn-cs"/>
              </a:rPr>
              <a:t>Explain </a:t>
            </a:r>
            <a:r>
              <a:rPr lang="zh-CN" altLang="en-US" sz="1200" kern="1200" baseline="0" dirty="0" smtClean="0">
                <a:solidFill>
                  <a:schemeClr val="tx1"/>
                </a:solidFill>
                <a:effectLst/>
                <a:latin typeface="+mn-lt"/>
                <a:ea typeface="+mn-ea"/>
                <a:cs typeface="+mn-cs"/>
              </a:rPr>
              <a:t>土</a:t>
            </a:r>
            <a:endParaRPr lang="en-US" altLang="zh-CN" sz="1200" kern="1200" baseline="0" dirty="0" smtClean="0">
              <a:solidFill>
                <a:schemeClr val="tx1"/>
              </a:solidFill>
              <a:effectLst/>
              <a:latin typeface="+mn-lt"/>
              <a:ea typeface="+mn-ea"/>
              <a:cs typeface="+mn-cs"/>
            </a:endParaRPr>
          </a:p>
          <a:p>
            <a:r>
              <a:rPr lang="en-US" altLang="zh-CN" sz="1200" kern="1200" baseline="0" dirty="0" smtClean="0">
                <a:solidFill>
                  <a:schemeClr val="tx1"/>
                </a:solidFill>
                <a:effectLst/>
                <a:latin typeface="+mn-lt"/>
                <a:ea typeface="+mn-ea"/>
                <a:cs typeface="+mn-cs"/>
              </a:rPr>
              <a:t>So the annotation of this means, the paper </a:t>
            </a:r>
            <a:r>
              <a:rPr lang="en-US" altLang="zh-CN" sz="1200" kern="1200" baseline="0" dirty="0" err="1" smtClean="0">
                <a:solidFill>
                  <a:schemeClr val="tx1"/>
                </a:solidFill>
                <a:effectLst/>
                <a:latin typeface="+mn-lt"/>
                <a:ea typeface="+mn-ea"/>
                <a:cs typeface="+mn-cs"/>
              </a:rPr>
              <a:t>didn</a:t>
            </a:r>
            <a:r>
              <a:rPr lang="uk-UA" altLang="zh-CN" sz="1200" kern="1200" baseline="0" dirty="0" smtClean="0">
                <a:solidFill>
                  <a:schemeClr val="tx1"/>
                </a:solidFill>
                <a:effectLst/>
                <a:latin typeface="+mn-lt"/>
                <a:ea typeface="+mn-ea"/>
                <a:cs typeface="+mn-cs"/>
              </a:rPr>
              <a:t>’</a:t>
            </a:r>
            <a:r>
              <a:rPr lang="en-US" altLang="zh-CN" sz="1200" kern="1200" baseline="0" dirty="0" smtClean="0">
                <a:solidFill>
                  <a:schemeClr val="tx1"/>
                </a:solidFill>
                <a:effectLst/>
                <a:latin typeface="+mn-lt"/>
                <a:ea typeface="+mn-ea"/>
                <a:cs typeface="+mn-cs"/>
              </a:rPr>
              <a:t>t define it but we can easily guess the meaning of it is whatever the type of this thing, I can infer it.</a:t>
            </a:r>
            <a:endParaRPr lang="en-US" altLang="zh-CN" sz="1200" kern="1200" baseline="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38</a:t>
            </a:fld>
            <a:endParaRPr kumimoji="1" lang="zh-CN" altLang="en-US"/>
          </a:p>
        </p:txBody>
      </p:sp>
    </p:spTree>
    <p:extLst>
      <p:ext uri="{BB962C8B-B14F-4D97-AF65-F5344CB8AC3E}">
        <p14:creationId xmlns:p14="http://schemas.microsoft.com/office/powerpoint/2010/main" val="7588941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baseline="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39</a:t>
            </a:fld>
            <a:endParaRPr kumimoji="1" lang="zh-CN" altLang="en-US"/>
          </a:p>
        </p:txBody>
      </p:sp>
    </p:spTree>
    <p:extLst>
      <p:ext uri="{BB962C8B-B14F-4D97-AF65-F5344CB8AC3E}">
        <p14:creationId xmlns:p14="http://schemas.microsoft.com/office/powerpoint/2010/main" val="1884772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We can also</a:t>
            </a:r>
            <a:r>
              <a:rPr kumimoji="1" lang="en-US" altLang="zh-CN" baseline="0" dirty="0" smtClean="0"/>
              <a:t> detect malware through signatures, like this picture, this is gold dream, a sample android Trojan horse which steals information from android devices. This gold dream creates a service called ‘</a:t>
            </a:r>
            <a:r>
              <a:rPr kumimoji="1" lang="en-US" altLang="zh-CN" baseline="0" dirty="0" err="1" smtClean="0"/>
              <a:t>zjService</a:t>
            </a:r>
            <a:r>
              <a:rPr kumimoji="1" lang="en-US" altLang="zh-CN" baseline="0" dirty="0" smtClean="0"/>
              <a:t>’. definitely we can create a signature based on the string‘</a:t>
            </a:r>
            <a:r>
              <a:rPr kumimoji="1" lang="en-US" altLang="zh-CN" baseline="0" dirty="0" err="1" smtClean="0"/>
              <a:t>zjService</a:t>
            </a:r>
            <a:r>
              <a:rPr kumimoji="1" lang="en-US" altLang="zh-CN" baseline="0" dirty="0" smtClean="0"/>
              <a:t>'.But it will be really easy to bypass through obfuscation or even just change the string ‘</a:t>
            </a:r>
            <a:r>
              <a:rPr kumimoji="1" lang="en-US" altLang="zh-CN" baseline="0" dirty="0" err="1" smtClean="0"/>
              <a:t>zjService</a:t>
            </a:r>
            <a:r>
              <a:rPr kumimoji="1" lang="en-US" altLang="zh-CN" baseline="0" dirty="0" smtClean="0"/>
              <a:t>’, and also the signature will change so frequently.</a:t>
            </a:r>
            <a:endParaRPr kumimoji="1" lang="zh-CN" altLang="en-US"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4</a:t>
            </a:fld>
            <a:endParaRPr kumimoji="1" lang="zh-CN" altLang="en-US"/>
          </a:p>
        </p:txBody>
      </p:sp>
    </p:spTree>
    <p:extLst>
      <p:ext uri="{BB962C8B-B14F-4D97-AF65-F5344CB8AC3E}">
        <p14:creationId xmlns:p14="http://schemas.microsoft.com/office/powerpoint/2010/main" val="13674461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baseline="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40</a:t>
            </a:fld>
            <a:endParaRPr kumimoji="1" lang="zh-CN" altLang="en-US"/>
          </a:p>
        </p:txBody>
      </p:sp>
    </p:spTree>
    <p:extLst>
      <p:ext uri="{BB962C8B-B14F-4D97-AF65-F5344CB8AC3E}">
        <p14:creationId xmlns:p14="http://schemas.microsoft.com/office/powerpoint/2010/main" val="20021588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baseline="0" dirty="0" smtClean="0">
                <a:solidFill>
                  <a:schemeClr val="tx1"/>
                </a:solidFill>
                <a:effectLst/>
                <a:latin typeface="+mn-lt"/>
                <a:ea typeface="+mn-ea"/>
                <a:cs typeface="+mn-cs"/>
              </a:rPr>
              <a:t>Finally the taint analysis part comes</a:t>
            </a:r>
            <a:endParaRPr lang="en-US" altLang="zh-CN" sz="1200" kern="1200" baseline="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41</a:t>
            </a:fld>
            <a:endParaRPr kumimoji="1" lang="zh-CN" altLang="en-US"/>
          </a:p>
        </p:txBody>
      </p:sp>
    </p:spTree>
    <p:extLst>
      <p:ext uri="{BB962C8B-B14F-4D97-AF65-F5344CB8AC3E}">
        <p14:creationId xmlns:p14="http://schemas.microsoft.com/office/powerpoint/2010/main" val="20662261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a:t>
            </a:r>
            <a:r>
              <a:rPr lang="en-US" altLang="zh-CN" sz="1200" kern="1200" baseline="0" dirty="0" smtClean="0">
                <a:solidFill>
                  <a:schemeClr val="tx1"/>
                </a:solidFill>
                <a:effectLst/>
                <a:latin typeface="+mn-lt"/>
                <a:ea typeface="+mn-ea"/>
                <a:cs typeface="+mn-cs"/>
              </a:rPr>
              <a:t> paper </a:t>
            </a:r>
            <a:r>
              <a:rPr lang="en-US" altLang="zh-CN" sz="1200" kern="1200" dirty="0" smtClean="0">
                <a:solidFill>
                  <a:schemeClr val="tx1"/>
                </a:solidFill>
                <a:effectLst/>
                <a:latin typeface="+mn-lt"/>
                <a:ea typeface="+mn-ea"/>
                <a:cs typeface="+mn-cs"/>
              </a:rPr>
              <a:t>manually written annotations for Android SDK methods that propagate taint between parameters and return values.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Example 5. Figure 9 shows representative examples of source, sink, and transfer annotations. All three kinds of specifications are written using the @Flow annotation, and sources and sinks are indicated by the special prefixes $ and ! respectively. In Figure 9, the annotation at line 2 is a source annotation, indicating that </a:t>
            </a:r>
            <a:r>
              <a:rPr lang="en-US" altLang="zh-CN" sz="1200" kern="1200" dirty="0" err="1" smtClean="0">
                <a:solidFill>
                  <a:schemeClr val="tx1"/>
                </a:solidFill>
                <a:effectLst/>
                <a:latin typeface="+mn-lt"/>
                <a:ea typeface="+mn-ea"/>
                <a:cs typeface="+mn-cs"/>
              </a:rPr>
              <a:t>getDeviceId’s</a:t>
            </a:r>
            <a:r>
              <a:rPr lang="en-US" altLang="zh-CN" sz="1200" kern="1200" dirty="0" smtClean="0">
                <a:solidFill>
                  <a:schemeClr val="tx1"/>
                </a:solidFill>
                <a:effectLst/>
                <a:latin typeface="+mn-lt"/>
                <a:ea typeface="+mn-ea"/>
                <a:cs typeface="+mn-cs"/>
              </a:rPr>
              <a:t> return value is a taint source. The sink annotation at line 8 indicates that </a:t>
            </a:r>
            <a:endParaRPr lang="en-US" altLang="zh-CN" dirty="0" smtClean="0"/>
          </a:p>
          <a:p>
            <a:r>
              <a:rPr lang="en-US" altLang="zh-CN" sz="1200" kern="1200" dirty="0" err="1" smtClean="0">
                <a:solidFill>
                  <a:schemeClr val="tx1"/>
                </a:solidFill>
                <a:effectLst/>
                <a:latin typeface="+mn-lt"/>
                <a:ea typeface="+mn-ea"/>
                <a:cs typeface="+mn-cs"/>
              </a:rPr>
              <a:t>sendTextMessage</a:t>
            </a:r>
            <a:r>
              <a:rPr lang="en-US" altLang="zh-CN" sz="1200" kern="1200" dirty="0" smtClean="0">
                <a:solidFill>
                  <a:schemeClr val="tx1"/>
                </a:solidFill>
                <a:effectLst/>
                <a:latin typeface="+mn-lt"/>
                <a:ea typeface="+mn-ea"/>
                <a:cs typeface="+mn-cs"/>
              </a:rPr>
              <a:t> is a sink for its formal parameter text. Lines 11-12 correspond to transfer annotations for the An- droid library method </a:t>
            </a:r>
            <a:r>
              <a:rPr lang="en-US" altLang="zh-CN" sz="1200" kern="1200" dirty="0" err="1" smtClean="0">
                <a:solidFill>
                  <a:schemeClr val="tx1"/>
                </a:solidFill>
                <a:effectLst/>
                <a:latin typeface="+mn-lt"/>
                <a:ea typeface="+mn-ea"/>
                <a:cs typeface="+mn-cs"/>
              </a:rPr>
              <a:t>concat</a:t>
            </a:r>
            <a:r>
              <a:rPr lang="en-US" altLang="zh-CN" sz="1200" kern="1200" dirty="0" smtClean="0">
                <a:solidFill>
                  <a:schemeClr val="tx1"/>
                </a:solidFill>
                <a:effectLst/>
                <a:latin typeface="+mn-lt"/>
                <a:ea typeface="+mn-ea"/>
                <a:cs typeface="+mn-cs"/>
              </a:rPr>
              <a:t> which is not analyzed by </a:t>
            </a:r>
            <a:r>
              <a:rPr lang="en-US" altLang="zh-CN" sz="1200" kern="1200" dirty="0" err="1" smtClean="0">
                <a:solidFill>
                  <a:schemeClr val="tx1"/>
                </a:solidFill>
                <a:effectLst/>
                <a:latin typeface="+mn-lt"/>
                <a:ea typeface="+mn-ea"/>
                <a:cs typeface="+mn-cs"/>
              </a:rPr>
              <a:t>Apposcopy</a:t>
            </a:r>
            <a:r>
              <a:rPr lang="en-US" altLang="zh-CN" sz="1200" kern="1200" dirty="0" smtClean="0">
                <a:solidFill>
                  <a:schemeClr val="tx1"/>
                </a:solidFill>
                <a:effectLst/>
                <a:latin typeface="+mn-lt"/>
                <a:ea typeface="+mn-ea"/>
                <a:cs typeface="+mn-cs"/>
              </a:rPr>
              <a:t>. According to line 11, if the this parameter of </a:t>
            </a:r>
            <a:r>
              <a:rPr lang="en-US" altLang="zh-CN" sz="1200" kern="1200" dirty="0" err="1" smtClean="0">
                <a:solidFill>
                  <a:schemeClr val="tx1"/>
                </a:solidFill>
                <a:effectLst/>
                <a:latin typeface="+mn-lt"/>
                <a:ea typeface="+mn-ea"/>
                <a:cs typeface="+mn-cs"/>
              </a:rPr>
              <a:t>concat</a:t>
            </a:r>
            <a:r>
              <a:rPr lang="en-US" altLang="zh-CN" sz="1200" kern="1200" dirty="0" smtClean="0">
                <a:solidFill>
                  <a:schemeClr val="tx1"/>
                </a:solidFill>
                <a:effectLst/>
                <a:latin typeface="+mn-lt"/>
                <a:ea typeface="+mn-ea"/>
                <a:cs typeface="+mn-cs"/>
              </a:rPr>
              <a:t> is tainted, then its return value is also tainted. Similarly, the annotation at line 12 states that if parameter s of </a:t>
            </a:r>
            <a:r>
              <a:rPr lang="en-US" altLang="zh-CN" sz="1200" kern="1200" dirty="0" err="1" smtClean="0">
                <a:solidFill>
                  <a:schemeClr val="tx1"/>
                </a:solidFill>
                <a:effectLst/>
                <a:latin typeface="+mn-lt"/>
                <a:ea typeface="+mn-ea"/>
                <a:cs typeface="+mn-cs"/>
              </a:rPr>
              <a:t>concat</a:t>
            </a:r>
            <a:r>
              <a:rPr lang="en-US" altLang="zh-CN" sz="1200" kern="1200" dirty="0" smtClean="0">
                <a:solidFill>
                  <a:schemeClr val="tx1"/>
                </a:solidFill>
                <a:effectLst/>
                <a:latin typeface="+mn-lt"/>
                <a:ea typeface="+mn-ea"/>
                <a:cs typeface="+mn-cs"/>
              </a:rPr>
              <a:t> is tainted, then so is the return value. </a:t>
            </a:r>
            <a:endParaRPr lang="en-US" altLang="zh-CN" dirty="0" smtClean="0"/>
          </a:p>
          <a:p>
            <a:r>
              <a:rPr lang="en-US" altLang="zh-CN" sz="1200" kern="1200" dirty="0" smtClean="0">
                <a:solidFill>
                  <a:schemeClr val="tx1"/>
                </a:solidFill>
                <a:effectLst/>
                <a:latin typeface="+mn-lt"/>
                <a:ea typeface="+mn-ea"/>
                <a:cs typeface="+mn-cs"/>
              </a:rPr>
              <a:t>The</a:t>
            </a:r>
            <a:r>
              <a:rPr lang="en-US" altLang="zh-CN" sz="1200" kern="1200" baseline="0" dirty="0" smtClean="0">
                <a:solidFill>
                  <a:schemeClr val="tx1"/>
                </a:solidFill>
                <a:effectLst/>
                <a:latin typeface="+mn-lt"/>
                <a:ea typeface="+mn-ea"/>
                <a:cs typeface="+mn-cs"/>
              </a:rPr>
              <a:t> paper</a:t>
            </a:r>
            <a:r>
              <a:rPr lang="en-US" altLang="zh-CN" sz="1200" kern="1200" dirty="0" smtClean="0">
                <a:solidFill>
                  <a:schemeClr val="tx1"/>
                </a:solidFill>
                <a:effectLst/>
                <a:latin typeface="+mn-lt"/>
                <a:ea typeface="+mn-ea"/>
                <a:cs typeface="+mn-cs"/>
              </a:rPr>
              <a:t> emphasize that the source, sink, and transfer annotations are not written by individual users of </a:t>
            </a:r>
            <a:r>
              <a:rPr lang="en-US" altLang="zh-CN" sz="1200" kern="1200" dirty="0" err="1" smtClean="0">
                <a:solidFill>
                  <a:schemeClr val="tx1"/>
                </a:solidFill>
                <a:effectLst/>
                <a:latin typeface="+mn-lt"/>
                <a:ea typeface="+mn-ea"/>
                <a:cs typeface="+mn-cs"/>
              </a:rPr>
              <a:t>Apposcopy</a:t>
            </a:r>
            <a:r>
              <a:rPr lang="en-US" altLang="zh-CN" sz="1200" kern="1200" dirty="0" smtClean="0">
                <a:solidFill>
                  <a:schemeClr val="tx1"/>
                </a:solidFill>
                <a:effectLst/>
                <a:latin typeface="+mn-lt"/>
                <a:ea typeface="+mn-ea"/>
                <a:cs typeface="+mn-cs"/>
              </a:rPr>
              <a:t>, which already comes with a set of built-in annotations that we have written. </a:t>
            </a:r>
            <a:r>
              <a:rPr lang="en-US" altLang="zh-CN" sz="1200" kern="1200" dirty="0" err="1" smtClean="0">
                <a:solidFill>
                  <a:schemeClr val="tx1"/>
                </a:solidFill>
                <a:effectLst/>
                <a:latin typeface="+mn-lt"/>
                <a:ea typeface="+mn-ea"/>
                <a:cs typeface="+mn-cs"/>
              </a:rPr>
              <a:t>Apposcopy</a:t>
            </a:r>
            <a:r>
              <a:rPr lang="en-US" altLang="zh-CN" sz="1200" kern="1200" dirty="0" smtClean="0">
                <a:solidFill>
                  <a:schemeClr val="tx1"/>
                </a:solidFill>
                <a:effectLst/>
                <a:latin typeface="+mn-lt"/>
                <a:ea typeface="+mn-ea"/>
                <a:cs typeface="+mn-cs"/>
              </a:rPr>
              <a:t> uses the same pre-defined annotations for analyzing every Android application. </a:t>
            </a:r>
            <a:endParaRPr lang="en-US" altLang="zh-CN" dirty="0" smtClean="0"/>
          </a:p>
          <a:p>
            <a:endParaRPr lang="en-US" altLang="zh-CN" sz="1200" kern="1200" baseline="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42</a:t>
            </a:fld>
            <a:endParaRPr kumimoji="1" lang="zh-CN" altLang="en-US"/>
          </a:p>
        </p:txBody>
      </p:sp>
    </p:spTree>
    <p:extLst>
      <p:ext uri="{BB962C8B-B14F-4D97-AF65-F5344CB8AC3E}">
        <p14:creationId xmlns:p14="http://schemas.microsoft.com/office/powerpoint/2010/main" val="14621013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Apposcopy’s</a:t>
            </a:r>
            <a:r>
              <a:rPr lang="en-US" altLang="zh-CN" sz="1200" kern="1200" dirty="0" smtClean="0">
                <a:solidFill>
                  <a:schemeClr val="tx1"/>
                </a:solidFill>
                <a:effectLst/>
                <a:latin typeface="+mn-lt"/>
                <a:ea typeface="+mn-ea"/>
                <a:cs typeface="+mn-cs"/>
              </a:rPr>
              <a:t> taint analysis using the inference rules shown in Figure 10.</a:t>
            </a:r>
            <a:r>
              <a:rPr lang="en-US" altLang="zh-CN" sz="1200" kern="1200" baseline="0" dirty="0" smtClean="0">
                <a:solidFill>
                  <a:schemeClr val="tx1"/>
                </a:solidFill>
                <a:effectLst/>
                <a:latin typeface="+mn-lt"/>
                <a:ea typeface="+mn-ea"/>
                <a:cs typeface="+mn-cs"/>
              </a:rPr>
              <a:t> And this rule represent signatures definition 6 and 7</a:t>
            </a:r>
            <a:endParaRPr lang="en-US" altLang="zh-CN" dirty="0" smtClean="0"/>
          </a:p>
          <a:p>
            <a:r>
              <a:rPr lang="en-US" altLang="zh-CN" sz="1200" kern="1200" baseline="0" dirty="0" smtClean="0">
                <a:solidFill>
                  <a:schemeClr val="tx1"/>
                </a:solidFill>
                <a:effectLst/>
                <a:latin typeface="+mn-lt"/>
                <a:ea typeface="+mn-ea"/>
                <a:cs typeface="+mn-cs"/>
              </a:rPr>
              <a:t>Lets just show it by example</a:t>
            </a:r>
            <a:endParaRPr lang="en-US" altLang="zh-CN" sz="1200" kern="1200" baseline="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43</a:t>
            </a:fld>
            <a:endParaRPr kumimoji="1" lang="zh-CN" altLang="en-US"/>
          </a:p>
        </p:txBody>
      </p:sp>
    </p:spTree>
    <p:extLst>
      <p:ext uri="{BB962C8B-B14F-4D97-AF65-F5344CB8AC3E}">
        <p14:creationId xmlns:p14="http://schemas.microsoft.com/office/powerpoint/2010/main" val="1617568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baseline="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44</a:t>
            </a:fld>
            <a:endParaRPr kumimoji="1" lang="zh-CN" altLang="en-US"/>
          </a:p>
        </p:txBody>
      </p:sp>
    </p:spTree>
    <p:extLst>
      <p:ext uri="{BB962C8B-B14F-4D97-AF65-F5344CB8AC3E}">
        <p14:creationId xmlns:p14="http://schemas.microsoft.com/office/powerpoint/2010/main" val="19221381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smtClean="0"/>
              <a:t>Finally, we get the implementation of </a:t>
            </a:r>
            <a:r>
              <a:rPr kumimoji="1" lang="en-US" altLang="zh-CN" baseline="0" dirty="0" err="1" smtClean="0"/>
              <a:t>Apposcopy</a:t>
            </a:r>
            <a:r>
              <a:rPr kumimoji="1" lang="en-US" altLang="zh-CN" baseline="0" dirty="0" smtClean="0"/>
              <a:t> like this.</a:t>
            </a:r>
          </a:p>
          <a:p>
            <a:r>
              <a:rPr kumimoji="1" lang="en-US" altLang="zh-CN" baseline="0" dirty="0" smtClean="0"/>
              <a:t>it contains pointer analysis, taint analysis, intent analysis. It analyze Inter component graph, call graph and also have a build in predicate logic based on its malware spec language</a:t>
            </a:r>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45</a:t>
            </a:fld>
            <a:endParaRPr kumimoji="1" lang="zh-CN" altLang="en-US"/>
          </a:p>
        </p:txBody>
      </p:sp>
    </p:spTree>
    <p:extLst>
      <p:ext uri="{BB962C8B-B14F-4D97-AF65-F5344CB8AC3E}">
        <p14:creationId xmlns:p14="http://schemas.microsoft.com/office/powerpoint/2010/main" val="749988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so</a:t>
            </a:r>
            <a:r>
              <a:rPr kumimoji="1" lang="en-US" altLang="zh-CN" baseline="0" dirty="0" smtClean="0"/>
              <a:t> team from </a:t>
            </a:r>
            <a:r>
              <a:rPr lang="en-US" altLang="zh-CN" sz="1200" kern="1200" dirty="0" smtClean="0">
                <a:solidFill>
                  <a:schemeClr val="tx1"/>
                </a:solidFill>
                <a:effectLst/>
                <a:latin typeface="+mn-lt"/>
                <a:ea typeface="+mn-ea"/>
                <a:cs typeface="+mn-cs"/>
              </a:rPr>
              <a:t>University of Texas at Austin present a way to solve the</a:t>
            </a:r>
            <a:r>
              <a:rPr lang="en-US" altLang="zh-CN" sz="1200" kern="1200" baseline="0" dirty="0" smtClean="0">
                <a:solidFill>
                  <a:schemeClr val="tx1"/>
                </a:solidFill>
                <a:effectLst/>
                <a:latin typeface="+mn-lt"/>
                <a:ea typeface="+mn-ea"/>
                <a:cs typeface="+mn-cs"/>
              </a:rPr>
              <a:t> problem of combining the advantages of taint analysis and signature based detection.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They present </a:t>
            </a:r>
            <a:r>
              <a:rPr lang="en-US" altLang="zh-CN" sz="1200" kern="1200" baseline="0" dirty="0" err="1" smtClean="0">
                <a:solidFill>
                  <a:schemeClr val="tx1"/>
                </a:solidFill>
                <a:effectLst/>
                <a:latin typeface="+mn-lt"/>
                <a:ea typeface="+mn-ea"/>
                <a:cs typeface="+mn-cs"/>
              </a:rPr>
              <a:t>Apposcopy</a:t>
            </a:r>
            <a:r>
              <a:rPr lang="en-US" altLang="zh-CN" sz="1200" kern="1200" baseline="0" dirty="0" smtClean="0">
                <a:solidFill>
                  <a:schemeClr val="tx1"/>
                </a:solidFill>
                <a:effectLst/>
                <a:latin typeface="+mn-lt"/>
                <a:ea typeface="+mn-ea"/>
                <a:cs typeface="+mn-cs"/>
              </a:rPr>
              <a:t>, aim to minimize the false positives of taint analysis and resist common obfuscation.</a:t>
            </a:r>
          </a:p>
          <a:p>
            <a:r>
              <a:rPr lang="en-US" altLang="zh-CN" sz="1200" kern="1200" baseline="0" dirty="0" smtClean="0">
                <a:solidFill>
                  <a:schemeClr val="tx1"/>
                </a:solidFill>
                <a:effectLst/>
                <a:latin typeface="+mn-lt"/>
                <a:ea typeface="+mn-ea"/>
                <a:cs typeface="+mn-cs"/>
              </a:rPr>
              <a:t>We have a little definition here that false positive is that we have all things negative but there still exist some positive report </a:t>
            </a:r>
          </a:p>
          <a:p>
            <a:r>
              <a:rPr lang="en-US" altLang="zh-CN" sz="1200" kern="1200" baseline="0" dirty="0" smtClean="0">
                <a:solidFill>
                  <a:schemeClr val="tx1"/>
                </a:solidFill>
                <a:effectLst/>
                <a:latin typeface="+mn-lt"/>
                <a:ea typeface="+mn-ea"/>
                <a:cs typeface="+mn-cs"/>
              </a:rPr>
              <a:t>and the false positive rate is </a:t>
            </a:r>
            <a:r>
              <a:rPr lang="en-US" altLang="zh-CN" dirty="0" smtClean="0"/>
              <a:t>is the proportion of all</a:t>
            </a:r>
            <a:r>
              <a:rPr lang="en-US" altLang="zh-CN" baseline="0" dirty="0" smtClean="0"/>
              <a:t> </a:t>
            </a:r>
            <a:r>
              <a:rPr lang="en-US" altLang="zh-CN" dirty="0" smtClean="0"/>
              <a:t>negatives that still yield positive test outcomes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5</a:t>
            </a:fld>
            <a:endParaRPr kumimoji="1" lang="zh-CN" altLang="en-US"/>
          </a:p>
        </p:txBody>
      </p:sp>
    </p:spTree>
    <p:extLst>
      <p:ext uri="{BB962C8B-B14F-4D97-AF65-F5344CB8AC3E}">
        <p14:creationId xmlns:p14="http://schemas.microsoft.com/office/powerpoint/2010/main" val="1271070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Now lets</a:t>
            </a:r>
            <a:r>
              <a:rPr kumimoji="1" lang="en-US" altLang="zh-CN" baseline="0" dirty="0" smtClean="0"/>
              <a:t> come back to android apps, we consider two properties we have. one is control flow property, an example represent this is “can activity a launch service B?”</a:t>
            </a:r>
          </a:p>
          <a:p>
            <a:r>
              <a:rPr kumimoji="1" lang="en-US" altLang="zh-CN" baseline="0" dirty="0" smtClean="0"/>
              <a:t>the other one is data flow property, this is “can receiver c send my credit card information to internet?” this data flow character has already exist in taint analysis </a:t>
            </a:r>
            <a:r>
              <a:rPr kumimoji="1" lang="en-US" altLang="zh-CN" baseline="0" dirty="0" err="1" smtClean="0"/>
              <a:t>techniqe</a:t>
            </a:r>
            <a:r>
              <a:rPr kumimoji="1" lang="en-US" altLang="zh-CN" baseline="0" dirty="0" smtClean="0"/>
              <a:t>.</a:t>
            </a:r>
            <a:endParaRPr kumimoji="1" lang="zh-CN" altLang="en-US"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6</a:t>
            </a:fld>
            <a:endParaRPr kumimoji="1" lang="zh-CN" altLang="en-US"/>
          </a:p>
        </p:txBody>
      </p:sp>
    </p:spTree>
    <p:extLst>
      <p:ext uri="{BB962C8B-B14F-4D97-AF65-F5344CB8AC3E}">
        <p14:creationId xmlns:p14="http://schemas.microsoft.com/office/powerpoint/2010/main" val="491594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So our</a:t>
            </a:r>
            <a:r>
              <a:rPr kumimoji="1" lang="en-US" altLang="zh-CN" baseline="0" dirty="0" smtClean="0"/>
              <a:t> signature to identify android malwares should reflect the inter component communication</a:t>
            </a:r>
            <a:r>
              <a:rPr kumimoji="1" lang="zh-CN" altLang="en-US" baseline="0" dirty="0" smtClean="0"/>
              <a:t> </a:t>
            </a:r>
            <a:r>
              <a:rPr kumimoji="1" lang="en-US" altLang="zh-CN" baseline="0" dirty="0" smtClean="0"/>
              <a:t>property of these malwares.</a:t>
            </a:r>
          </a:p>
          <a:p>
            <a:endParaRPr kumimoji="1" lang="zh-CN" altLang="en-US"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7</a:t>
            </a:fld>
            <a:endParaRPr kumimoji="1" lang="zh-CN" altLang="en-US"/>
          </a:p>
        </p:txBody>
      </p:sp>
    </p:spTree>
    <p:extLst>
      <p:ext uri="{BB962C8B-B14F-4D97-AF65-F5344CB8AC3E}">
        <p14:creationId xmlns:p14="http://schemas.microsoft.com/office/powerpoint/2010/main" val="475056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In this paper</a:t>
            </a:r>
            <a:r>
              <a:rPr kumimoji="1" lang="en-US" altLang="zh-CN" baseline="0" dirty="0" smtClean="0"/>
              <a:t>, they create a malware spec language to create signature.</a:t>
            </a:r>
          </a:p>
          <a:p>
            <a:endParaRPr kumimoji="1" lang="zh-CN" altLang="en-US" dirty="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8</a:t>
            </a:fld>
            <a:endParaRPr kumimoji="1" lang="zh-CN" altLang="en-US"/>
          </a:p>
        </p:txBody>
      </p:sp>
    </p:spTree>
    <p:extLst>
      <p:ext uri="{BB962C8B-B14F-4D97-AF65-F5344CB8AC3E}">
        <p14:creationId xmlns:p14="http://schemas.microsoft.com/office/powerpoint/2010/main" val="982308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They overview of </a:t>
            </a:r>
            <a:r>
              <a:rPr kumimoji="1" lang="en-US" altLang="zh-CN" dirty="0" err="1" smtClean="0"/>
              <a:t>apposcopy</a:t>
            </a:r>
            <a:r>
              <a:rPr kumimoji="1" lang="en-US" altLang="zh-CN" baseline="0" dirty="0" smtClean="0"/>
              <a:t> is this. </a:t>
            </a:r>
          </a:p>
          <a:p>
            <a:r>
              <a:rPr kumimoji="1" lang="en-US" altLang="zh-CN" baseline="0" dirty="0" smtClean="0"/>
              <a:t>First we need to create signature of malwares, then input app to detect if it is a malware based on the known malware signature.</a:t>
            </a:r>
          </a:p>
          <a:p>
            <a:endParaRPr kumimoji="1" lang="en-US" altLang="zh-CN" baseline="0" dirty="0" smtClean="0"/>
          </a:p>
        </p:txBody>
      </p:sp>
      <p:sp>
        <p:nvSpPr>
          <p:cNvPr id="4" name="幻灯片编号占位符 3"/>
          <p:cNvSpPr>
            <a:spLocks noGrp="1"/>
          </p:cNvSpPr>
          <p:nvPr>
            <p:ph type="sldNum" sz="quarter" idx="10"/>
          </p:nvPr>
        </p:nvSpPr>
        <p:spPr/>
        <p:txBody>
          <a:bodyPr/>
          <a:lstStyle/>
          <a:p>
            <a:fld id="{C68D850C-C33F-A04F-AC62-23B5382F820E}" type="slidenum">
              <a:rPr kumimoji="1" lang="zh-CN" altLang="en-US" smtClean="0"/>
              <a:t>9</a:t>
            </a:fld>
            <a:endParaRPr kumimoji="1" lang="zh-CN" altLang="en-US"/>
          </a:p>
        </p:txBody>
      </p:sp>
    </p:spTree>
    <p:extLst>
      <p:ext uri="{BB962C8B-B14F-4D97-AF65-F5344CB8AC3E}">
        <p14:creationId xmlns:p14="http://schemas.microsoft.com/office/powerpoint/2010/main" val="379009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3C633830-2244-49AE-BC4A-47F415C177C6}" type="datetimeFigureOut">
              <a:rPr lang="en-US" dirty="0"/>
              <a:pPr/>
              <a:t>3/27/18</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2AC27A5A-7290-4DE1-BA94-4BE8A8E57DCF}" type="slidenum">
              <a:rPr lang="en-US" dirty="0"/>
              <a:pPr/>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dirty="0"/>
              <a:t>3/27/18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3C633830-2244-49AE-BC4A-47F415C177C6}" type="datetimeFigureOut">
              <a:rPr lang="en-US" dirty="0"/>
              <a:t>3/27/18</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2AC27A5A-7290-4DE1-BA94-4BE8A8E57DCF}" type="slidenum">
              <a:rPr lang="en-US" dirty="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dirty="0"/>
              <a:t>3/27/18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3C633830-2244-49AE-BC4A-47F415C177C6}" type="datetimeFigureOut">
              <a:rPr lang="en-US" dirty="0"/>
              <a:pPr/>
              <a:t>3/27/18</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3C633830-2244-49AE-BC4A-47F415C177C6}" type="datetimeFigureOut">
              <a:rPr lang="en-US" dirty="0"/>
              <a:t>3/27/18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5181600" y="1526671"/>
            <a:ext cx="6245352" cy="175564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181600" y="4669432"/>
            <a:ext cx="6245352" cy="175564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3C633830-2244-49AE-BC4A-47F415C177C6}" type="datetimeFigureOut">
              <a:rPr lang="en-US" dirty="0"/>
              <a:t>3/27/18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3C633830-2244-49AE-BC4A-47F415C177C6}" type="datetimeFigureOut">
              <a:rPr lang="en-US" dirty="0"/>
              <a:t>3/27/18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633830-2244-49AE-BC4A-47F415C177C6}" type="datetimeFigureOut">
              <a:rPr lang="en-US" dirty="0"/>
              <a:t>3/27/18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C633830-2244-49AE-BC4A-47F415C177C6}" type="datetimeFigureOut">
              <a:rPr lang="en-US" dirty="0"/>
              <a:t>3/27/18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C633830-2244-49AE-BC4A-47F415C177C6}" type="datetimeFigureOut">
              <a:rPr lang="en-US" dirty="0"/>
              <a:t>3/27/18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3C633830-2244-49AE-BC4A-47F415C177C6}" type="datetimeFigureOut">
              <a:rPr lang="en-US" dirty="0"/>
              <a:pPr/>
              <a:t>3/27/18</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283464"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283464"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283464"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83464"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83464"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83464"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283464"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283464"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tiff"/></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8.tif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tiff"/></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9.tiff"/><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9.tiff"/><Relationship Id="rId5" Type="http://schemas.openxmlformats.org/officeDocument/2006/relationships/image" Target="../media/image8.tiff"/><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tiff"/></Relationships>
</file>

<file path=ppt/slides/_rels/slide23.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4.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4.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6.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7.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5"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9.tiff"/></Relationships>
</file>

<file path=ppt/slides/_rels/slide37.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3.tiff"/><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tiff"/></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5.tiff"/><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7.tiff"/></Relationships>
</file>

<file path=ppt/slides/_rels/slide44.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png"/><Relationship Id="rId5"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18892" y="2882152"/>
            <a:ext cx="10738327" cy="2199513"/>
          </a:xfrm>
        </p:spPr>
        <p:txBody>
          <a:bodyPr>
            <a:normAutofit/>
          </a:bodyPr>
          <a:lstStyle/>
          <a:p>
            <a:pPr>
              <a:lnSpc>
                <a:spcPct val="100000"/>
              </a:lnSpc>
            </a:pPr>
            <a:r>
              <a:rPr lang="en-US" altLang="zh-CN" sz="2800" b="1" dirty="0" err="1" smtClean="0">
                <a:latin typeface="+mn-ea"/>
                <a:ea typeface="+mn-ea"/>
              </a:rPr>
              <a:t>Apposcopy</a:t>
            </a:r>
            <a:r>
              <a:rPr lang="en-US" altLang="zh-CN" sz="2800" b="1" dirty="0" smtClean="0">
                <a:latin typeface="+mn-ea"/>
                <a:ea typeface="+mn-ea"/>
              </a:rPr>
              <a:t>:  Semantics-Based  Detection  of </a:t>
            </a:r>
            <a:r>
              <a:rPr lang="en-US" altLang="zh-CN" sz="2800" b="1" dirty="0">
                <a:latin typeface="+mn-ea"/>
                <a:ea typeface="+mn-ea"/>
              </a:rPr>
              <a:t>Android </a:t>
            </a:r>
            <a:r>
              <a:rPr lang="en-US" altLang="zh-CN" sz="2800" b="1" dirty="0" smtClean="0">
                <a:latin typeface="+mn-ea"/>
                <a:ea typeface="+mn-ea"/>
              </a:rPr>
              <a:t> Malware  through  Static  Analysis</a:t>
            </a:r>
            <a:r>
              <a:rPr lang="en-US" altLang="zh-CN" sz="2800" dirty="0">
                <a:latin typeface="+mn-ea"/>
                <a:ea typeface="+mn-ea"/>
              </a:rPr>
              <a:t/>
            </a:r>
            <a:br>
              <a:rPr lang="en-US" altLang="zh-CN" sz="2800" dirty="0">
                <a:latin typeface="+mn-ea"/>
                <a:ea typeface="+mn-ea"/>
              </a:rPr>
            </a:br>
            <a:endParaRPr kumimoji="1" lang="zh-CN" altLang="en-US" sz="2800" dirty="0">
              <a:latin typeface="+mn-ea"/>
              <a:ea typeface="+mn-ea"/>
            </a:endParaRPr>
          </a:p>
        </p:txBody>
      </p:sp>
    </p:spTree>
    <p:extLst>
      <p:ext uri="{BB962C8B-B14F-4D97-AF65-F5344CB8AC3E}">
        <p14:creationId xmlns:p14="http://schemas.microsoft.com/office/powerpoint/2010/main" val="12497002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err="1"/>
              <a:t>Apposcopy</a:t>
            </a:r>
            <a:endParaRPr kumimoji="1" lang="en-US" altLang="zh-CN" sz="2800" b="1" dirty="0"/>
          </a:p>
          <a:p>
            <a:r>
              <a:rPr kumimoji="1" lang="en-US" altLang="zh-CN" sz="2800" b="1" dirty="0"/>
              <a:t>Overview</a:t>
            </a:r>
            <a:endParaRPr kumimoji="1" lang="zh-CN" altLang="en-US" sz="2800" b="1" dirty="0"/>
          </a:p>
        </p:txBody>
      </p:sp>
      <p:grpSp>
        <p:nvGrpSpPr>
          <p:cNvPr id="10" name="组 9"/>
          <p:cNvGrpSpPr/>
          <p:nvPr/>
        </p:nvGrpSpPr>
        <p:grpSpPr>
          <a:xfrm>
            <a:off x="-815649" y="2528711"/>
            <a:ext cx="4005761" cy="2755919"/>
            <a:chOff x="-769439" y="2070101"/>
            <a:chExt cx="4005761" cy="2755919"/>
          </a:xfrm>
        </p:grpSpPr>
        <p:pic>
          <p:nvPicPr>
            <p:cNvPr id="11" name="图片 10"/>
            <p:cNvPicPr>
              <a:picLocks noChangeAspect="1"/>
            </p:cNvPicPr>
            <p:nvPr/>
          </p:nvPicPr>
          <p:blipFill>
            <a:blip r:embed="rId3"/>
            <a:stretch>
              <a:fillRect/>
            </a:stretch>
          </p:blipFill>
          <p:spPr>
            <a:xfrm>
              <a:off x="-769439" y="2311763"/>
              <a:ext cx="3594100" cy="2260600"/>
            </a:xfrm>
            <a:prstGeom prst="rect">
              <a:avLst/>
            </a:prstGeom>
          </p:spPr>
        </p:pic>
        <p:sp>
          <p:nvSpPr>
            <p:cNvPr id="12" name="上箭头 11"/>
            <p:cNvSpPr/>
            <p:nvPr/>
          </p:nvSpPr>
          <p:spPr>
            <a:xfrm rot="3277985">
              <a:off x="2582998" y="1900102"/>
              <a:ext cx="483325" cy="823323"/>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13" name="上箭头 12"/>
            <p:cNvSpPr/>
            <p:nvPr/>
          </p:nvSpPr>
          <p:spPr>
            <a:xfrm rot="7323983">
              <a:off x="2582998" y="4172696"/>
              <a:ext cx="483325" cy="823323"/>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grpSp>
      <p:sp>
        <p:nvSpPr>
          <p:cNvPr id="14" name="文本框 13"/>
          <p:cNvSpPr txBox="1"/>
          <p:nvPr/>
        </p:nvSpPr>
        <p:spPr>
          <a:xfrm>
            <a:off x="3254022" y="2335032"/>
            <a:ext cx="2385589" cy="646331"/>
          </a:xfrm>
          <a:prstGeom prst="rect">
            <a:avLst/>
          </a:prstGeom>
          <a:noFill/>
        </p:spPr>
        <p:txBody>
          <a:bodyPr wrap="none" rtlCol="0">
            <a:spAutoFit/>
          </a:bodyPr>
          <a:lstStyle/>
          <a:p>
            <a:r>
              <a:rPr kumimoji="1" lang="en-US" altLang="zh-CN" dirty="0" smtClean="0"/>
              <a:t>Control flow properties</a:t>
            </a:r>
          </a:p>
          <a:p>
            <a:endParaRPr kumimoji="1" lang="zh-CN" altLang="en-US" dirty="0"/>
          </a:p>
        </p:txBody>
      </p:sp>
      <p:sp>
        <p:nvSpPr>
          <p:cNvPr id="15" name="文本框 14"/>
          <p:cNvSpPr txBox="1"/>
          <p:nvPr/>
        </p:nvSpPr>
        <p:spPr>
          <a:xfrm>
            <a:off x="3254022" y="5096981"/>
            <a:ext cx="2133918" cy="369332"/>
          </a:xfrm>
          <a:prstGeom prst="rect">
            <a:avLst/>
          </a:prstGeom>
          <a:noFill/>
        </p:spPr>
        <p:txBody>
          <a:bodyPr wrap="none" rtlCol="0">
            <a:spAutoFit/>
          </a:bodyPr>
          <a:lstStyle/>
          <a:p>
            <a:r>
              <a:rPr kumimoji="1" lang="en-US" altLang="zh-CN" dirty="0" smtClean="0"/>
              <a:t>Data </a:t>
            </a:r>
            <a:r>
              <a:rPr kumimoji="1" lang="en-US" altLang="zh-CN" smtClean="0"/>
              <a:t>flow properties</a:t>
            </a:r>
            <a:endParaRPr kumimoji="1" lang="en-US" altLang="zh-CN" dirty="0" smtClean="0"/>
          </a:p>
        </p:txBody>
      </p:sp>
      <p:sp>
        <p:nvSpPr>
          <p:cNvPr id="3" name="右大括号 2"/>
          <p:cNvSpPr/>
          <p:nvPr/>
        </p:nvSpPr>
        <p:spPr>
          <a:xfrm>
            <a:off x="5895395" y="2427365"/>
            <a:ext cx="914400" cy="2946615"/>
          </a:xfrm>
          <a:prstGeom prst="rightBrace">
            <a:avLst>
              <a:gd name="adj1" fmla="val 70175"/>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b="1">
              <a:ln w="22225">
                <a:solidFill>
                  <a:schemeClr val="accent2"/>
                </a:solidFill>
                <a:prstDash val="solid"/>
              </a:ln>
              <a:solidFill>
                <a:schemeClr val="accent2">
                  <a:lumMod val="40000"/>
                  <a:lumOff val="60000"/>
                </a:schemeClr>
              </a:solidFill>
            </a:endParaRPr>
          </a:p>
        </p:txBody>
      </p:sp>
      <p:pic>
        <p:nvPicPr>
          <p:cNvPr id="4" name="图片 3"/>
          <p:cNvPicPr>
            <a:picLocks noChangeAspect="1"/>
          </p:cNvPicPr>
          <p:nvPr/>
        </p:nvPicPr>
        <p:blipFill>
          <a:blip r:embed="rId4"/>
          <a:stretch>
            <a:fillRect/>
          </a:stretch>
        </p:blipFill>
        <p:spPr>
          <a:xfrm>
            <a:off x="8839107" y="0"/>
            <a:ext cx="1430904" cy="1430904"/>
          </a:xfrm>
          <a:prstGeom prst="rect">
            <a:avLst/>
          </a:prstGeom>
        </p:spPr>
      </p:pic>
      <p:sp>
        <p:nvSpPr>
          <p:cNvPr id="16" name="下箭头 15"/>
          <p:cNvSpPr/>
          <p:nvPr/>
        </p:nvSpPr>
        <p:spPr>
          <a:xfrm>
            <a:off x="9452289" y="1800236"/>
            <a:ext cx="204537" cy="839197"/>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17" name="文本框 16"/>
          <p:cNvSpPr txBox="1"/>
          <p:nvPr/>
        </p:nvSpPr>
        <p:spPr>
          <a:xfrm>
            <a:off x="9877926" y="2028998"/>
            <a:ext cx="1191352" cy="369332"/>
          </a:xfrm>
          <a:prstGeom prst="rect">
            <a:avLst/>
          </a:prstGeom>
          <a:noFill/>
        </p:spPr>
        <p:txBody>
          <a:bodyPr wrap="none" rtlCol="0">
            <a:spAutoFit/>
          </a:bodyPr>
          <a:lstStyle/>
          <a:p>
            <a:r>
              <a:rPr kumimoji="1" lang="en-US" altLang="zh-CN" dirty="0" smtClean="0"/>
              <a:t>15</a:t>
            </a:r>
            <a:r>
              <a:rPr kumimoji="1" lang="zh-CN" altLang="en-US" dirty="0" smtClean="0"/>
              <a:t> </a:t>
            </a:r>
            <a:r>
              <a:rPr kumimoji="1" lang="en-US" altLang="zh-CN" dirty="0" smtClean="0"/>
              <a:t>families</a:t>
            </a:r>
            <a:endParaRPr kumimoji="1" lang="zh-CN" altLang="en-US" dirty="0"/>
          </a:p>
        </p:txBody>
      </p:sp>
      <p:pic>
        <p:nvPicPr>
          <p:cNvPr id="18" name="图片 17"/>
          <p:cNvPicPr>
            <a:picLocks noChangeAspect="1"/>
          </p:cNvPicPr>
          <p:nvPr/>
        </p:nvPicPr>
        <p:blipFill>
          <a:blip r:embed="rId5"/>
          <a:stretch>
            <a:fillRect/>
          </a:stretch>
        </p:blipFill>
        <p:spPr>
          <a:xfrm>
            <a:off x="7363808" y="2981363"/>
            <a:ext cx="4381500" cy="1854200"/>
          </a:xfrm>
          <a:prstGeom prst="rect">
            <a:avLst/>
          </a:prstGeom>
        </p:spPr>
      </p:pic>
    </p:spTree>
    <p:extLst>
      <p:ext uri="{BB962C8B-B14F-4D97-AF65-F5344CB8AC3E}">
        <p14:creationId xmlns:p14="http://schemas.microsoft.com/office/powerpoint/2010/main" val="13807705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112" t="19601"/>
          <a:stretch/>
        </p:blipFill>
        <p:spPr>
          <a:xfrm>
            <a:off x="1562581" y="0"/>
            <a:ext cx="10746985" cy="6858000"/>
          </a:xfrm>
          <a:prstGeom prst="rect">
            <a:avLst/>
          </a:prstGeom>
        </p:spPr>
      </p:pic>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err="1" smtClean="0"/>
              <a:t>Apposcopy</a:t>
            </a:r>
            <a:endParaRPr kumimoji="1" lang="en-US" altLang="zh-CN" sz="2800" b="1" dirty="0" smtClean="0"/>
          </a:p>
          <a:p>
            <a:r>
              <a:rPr kumimoji="1" lang="en-US" altLang="zh-CN" sz="2800" b="1" dirty="0" smtClean="0"/>
              <a:t>Overview</a:t>
            </a:r>
            <a:endParaRPr kumimoji="1" lang="zh-CN" altLang="en-US" sz="2800" b="1" dirty="0"/>
          </a:p>
        </p:txBody>
      </p:sp>
      <p:sp>
        <p:nvSpPr>
          <p:cNvPr id="6" name="文本框 5"/>
          <p:cNvSpPr txBox="1"/>
          <p:nvPr/>
        </p:nvSpPr>
        <p:spPr>
          <a:xfrm>
            <a:off x="8446169" y="5103674"/>
            <a:ext cx="3863398" cy="1754326"/>
          </a:xfrm>
          <a:prstGeom prst="rect">
            <a:avLst/>
          </a:prstGeom>
          <a:noFill/>
        </p:spPr>
        <p:txBody>
          <a:bodyPr wrap="square" rtlCol="0">
            <a:spAutoFit/>
          </a:bodyPr>
          <a:lstStyle/>
          <a:p>
            <a:r>
              <a:rPr lang="en-US" altLang="zh-CN" dirty="0"/>
              <a:t>Automated Synthesis of Semantic Malware Signatures using Maximum Satisfiability. </a:t>
            </a:r>
          </a:p>
          <a:p>
            <a:r>
              <a:rPr lang="en-US" altLang="zh-CN" i="1" dirty="0"/>
              <a:t>Yu Feng, </a:t>
            </a:r>
            <a:r>
              <a:rPr lang="en-US" altLang="zh-CN" i="1" dirty="0" err="1"/>
              <a:t>Osbert</a:t>
            </a:r>
            <a:r>
              <a:rPr lang="en-US" altLang="zh-CN" i="1" dirty="0"/>
              <a:t> </a:t>
            </a:r>
            <a:r>
              <a:rPr lang="en-US" altLang="zh-CN" i="1" dirty="0" err="1"/>
              <a:t>Bastani</a:t>
            </a:r>
            <a:r>
              <a:rPr lang="en-US" altLang="zh-CN" i="1" dirty="0"/>
              <a:t>, Ruben Martins, Isil </a:t>
            </a:r>
            <a:r>
              <a:rPr lang="en-US" altLang="zh-CN" i="1" dirty="0" err="1"/>
              <a:t>Dillig</a:t>
            </a:r>
            <a:r>
              <a:rPr lang="en-US" altLang="zh-CN" i="1" dirty="0"/>
              <a:t>, </a:t>
            </a:r>
            <a:r>
              <a:rPr lang="en-US" altLang="zh-CN" i="1" dirty="0" err="1"/>
              <a:t>Saswat</a:t>
            </a:r>
            <a:r>
              <a:rPr lang="en-US" altLang="zh-CN" i="1" dirty="0"/>
              <a:t> </a:t>
            </a:r>
            <a:r>
              <a:rPr lang="en-US" altLang="zh-CN" i="1" dirty="0" err="1"/>
              <a:t>Anand</a:t>
            </a:r>
            <a:r>
              <a:rPr lang="en-US" altLang="zh-CN" i="1" dirty="0"/>
              <a:t>. NDSS 2017. </a:t>
            </a:r>
            <a:endParaRPr lang="en-US" altLang="zh-CN" dirty="0"/>
          </a:p>
          <a:p>
            <a:endParaRPr kumimoji="1" lang="zh-CN" altLang="en-US" dirty="0"/>
          </a:p>
        </p:txBody>
      </p:sp>
    </p:spTree>
    <p:extLst>
      <p:ext uri="{BB962C8B-B14F-4D97-AF65-F5344CB8AC3E}">
        <p14:creationId xmlns:p14="http://schemas.microsoft.com/office/powerpoint/2010/main" val="21445351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Example</a:t>
            </a:r>
            <a:endParaRPr kumimoji="1" lang="zh-CN" altLang="en-US" sz="2800" b="1" dirty="0"/>
          </a:p>
        </p:txBody>
      </p:sp>
      <p:grpSp>
        <p:nvGrpSpPr>
          <p:cNvPr id="6" name="组 5"/>
          <p:cNvGrpSpPr/>
          <p:nvPr/>
        </p:nvGrpSpPr>
        <p:grpSpPr>
          <a:xfrm>
            <a:off x="5589565" y="0"/>
            <a:ext cx="7222959" cy="6858000"/>
            <a:chOff x="6424131" y="0"/>
            <a:chExt cx="5767870" cy="5016500"/>
          </a:xfrm>
        </p:grpSpPr>
        <p:pic>
          <p:nvPicPr>
            <p:cNvPr id="7" name="图片 6"/>
            <p:cNvPicPr>
              <a:picLocks noChangeAspect="1"/>
            </p:cNvPicPr>
            <p:nvPr/>
          </p:nvPicPr>
          <p:blipFill>
            <a:blip r:embed="rId3"/>
            <a:stretch>
              <a:fillRect/>
            </a:stretch>
          </p:blipFill>
          <p:spPr>
            <a:xfrm>
              <a:off x="6424131" y="0"/>
              <a:ext cx="5767870" cy="5016500"/>
            </a:xfrm>
            <a:prstGeom prst="rect">
              <a:avLst/>
            </a:prstGeom>
          </p:spPr>
        </p:pic>
        <p:cxnSp>
          <p:nvCxnSpPr>
            <p:cNvPr id="8" name="直线连接符 7"/>
            <p:cNvCxnSpPr/>
            <p:nvPr/>
          </p:nvCxnSpPr>
          <p:spPr>
            <a:xfrm>
              <a:off x="6781800" y="2095500"/>
              <a:ext cx="3289300"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sp>
          <p:nvSpPr>
            <p:cNvPr id="9" name="矩形 8"/>
            <p:cNvSpPr/>
            <p:nvPr/>
          </p:nvSpPr>
          <p:spPr>
            <a:xfrm>
              <a:off x="6781800" y="2629058"/>
              <a:ext cx="2352400" cy="228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9412098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Example</a:t>
            </a:r>
            <a:endParaRPr kumimoji="1" lang="zh-CN" altLang="en-US" sz="2800" b="1" dirty="0"/>
          </a:p>
        </p:txBody>
      </p:sp>
      <p:grpSp>
        <p:nvGrpSpPr>
          <p:cNvPr id="6" name="组 5"/>
          <p:cNvGrpSpPr/>
          <p:nvPr/>
        </p:nvGrpSpPr>
        <p:grpSpPr>
          <a:xfrm>
            <a:off x="5589565" y="0"/>
            <a:ext cx="7222959" cy="6858000"/>
            <a:chOff x="6424131" y="0"/>
            <a:chExt cx="5767870" cy="5016500"/>
          </a:xfrm>
        </p:grpSpPr>
        <p:pic>
          <p:nvPicPr>
            <p:cNvPr id="7" name="图片 6"/>
            <p:cNvPicPr>
              <a:picLocks noChangeAspect="1"/>
            </p:cNvPicPr>
            <p:nvPr/>
          </p:nvPicPr>
          <p:blipFill>
            <a:blip r:embed="rId3"/>
            <a:stretch>
              <a:fillRect/>
            </a:stretch>
          </p:blipFill>
          <p:spPr>
            <a:xfrm>
              <a:off x="6424131" y="0"/>
              <a:ext cx="5767870" cy="5016500"/>
            </a:xfrm>
            <a:prstGeom prst="rect">
              <a:avLst/>
            </a:prstGeom>
          </p:spPr>
        </p:pic>
        <p:cxnSp>
          <p:nvCxnSpPr>
            <p:cNvPr id="8" name="直线连接符 7"/>
            <p:cNvCxnSpPr/>
            <p:nvPr/>
          </p:nvCxnSpPr>
          <p:spPr>
            <a:xfrm>
              <a:off x="6781800" y="2095500"/>
              <a:ext cx="3289300"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sp>
          <p:nvSpPr>
            <p:cNvPr id="9" name="矩形 8"/>
            <p:cNvSpPr/>
            <p:nvPr/>
          </p:nvSpPr>
          <p:spPr>
            <a:xfrm>
              <a:off x="6781800" y="2629058"/>
              <a:ext cx="2352400" cy="228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2" name="图片 1"/>
          <p:cNvPicPr>
            <a:picLocks noChangeAspect="1"/>
          </p:cNvPicPr>
          <p:nvPr/>
        </p:nvPicPr>
        <p:blipFill>
          <a:blip r:embed="rId4"/>
          <a:stretch>
            <a:fillRect/>
          </a:stretch>
        </p:blipFill>
        <p:spPr>
          <a:xfrm>
            <a:off x="756835" y="1206500"/>
            <a:ext cx="3771900" cy="2222500"/>
          </a:xfrm>
          <a:prstGeom prst="rect">
            <a:avLst/>
          </a:prstGeom>
        </p:spPr>
      </p:pic>
      <p:sp>
        <p:nvSpPr>
          <p:cNvPr id="3" name="圆角矩形 2"/>
          <p:cNvSpPr/>
          <p:nvPr/>
        </p:nvSpPr>
        <p:spPr>
          <a:xfrm>
            <a:off x="974558" y="1588168"/>
            <a:ext cx="3465095" cy="72958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990539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Example</a:t>
            </a:r>
            <a:endParaRPr kumimoji="1" lang="zh-CN" altLang="en-US" sz="2800" b="1" dirty="0"/>
          </a:p>
        </p:txBody>
      </p:sp>
      <p:pic>
        <p:nvPicPr>
          <p:cNvPr id="2" name="图片 1"/>
          <p:cNvPicPr>
            <a:picLocks noChangeAspect="1"/>
          </p:cNvPicPr>
          <p:nvPr/>
        </p:nvPicPr>
        <p:blipFill>
          <a:blip r:embed="rId3"/>
          <a:stretch>
            <a:fillRect/>
          </a:stretch>
        </p:blipFill>
        <p:spPr>
          <a:xfrm>
            <a:off x="756835" y="1206500"/>
            <a:ext cx="3771900" cy="2222500"/>
          </a:xfrm>
          <a:prstGeom prst="rect">
            <a:avLst/>
          </a:prstGeom>
        </p:spPr>
      </p:pic>
      <p:sp>
        <p:nvSpPr>
          <p:cNvPr id="3" name="圆角矩形 2"/>
          <p:cNvSpPr/>
          <p:nvPr/>
        </p:nvSpPr>
        <p:spPr>
          <a:xfrm>
            <a:off x="974558" y="1588168"/>
            <a:ext cx="3465095" cy="72958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a:blip r:embed="rId4"/>
          <a:stretch>
            <a:fillRect/>
          </a:stretch>
        </p:blipFill>
        <p:spPr>
          <a:xfrm>
            <a:off x="6010108" y="1206500"/>
            <a:ext cx="4864100" cy="1358900"/>
          </a:xfrm>
          <a:prstGeom prst="rect">
            <a:avLst/>
          </a:prstGeom>
        </p:spPr>
      </p:pic>
      <p:sp>
        <p:nvSpPr>
          <p:cNvPr id="10" name="圆角矩形 9"/>
          <p:cNvSpPr/>
          <p:nvPr/>
        </p:nvSpPr>
        <p:spPr>
          <a:xfrm>
            <a:off x="7287127" y="2164513"/>
            <a:ext cx="3465095" cy="3888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 name="直线箭头连接符 12"/>
          <p:cNvCxnSpPr/>
          <p:nvPr/>
        </p:nvCxnSpPr>
        <p:spPr>
          <a:xfrm>
            <a:off x="4439653" y="2025650"/>
            <a:ext cx="2847474" cy="2921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496004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Example</a:t>
            </a:r>
            <a:endParaRPr kumimoji="1" lang="zh-CN" altLang="en-US" sz="2800" b="1" dirty="0"/>
          </a:p>
        </p:txBody>
      </p:sp>
      <p:sp>
        <p:nvSpPr>
          <p:cNvPr id="6" name="文本框 5"/>
          <p:cNvSpPr txBox="1"/>
          <p:nvPr/>
        </p:nvSpPr>
        <p:spPr>
          <a:xfrm>
            <a:off x="816992" y="1346043"/>
            <a:ext cx="7318542" cy="1477328"/>
          </a:xfrm>
          <a:prstGeom prst="rect">
            <a:avLst/>
          </a:prstGeom>
          <a:noFill/>
        </p:spPr>
        <p:txBody>
          <a:bodyPr wrap="none" rtlCol="0">
            <a:spAutoFit/>
          </a:bodyPr>
          <a:lstStyle/>
          <a:p>
            <a:r>
              <a:rPr lang="en-US" altLang="zh-CN" dirty="0" smtClean="0"/>
              <a:t>ICCG: Inter-Component </a:t>
            </a:r>
            <a:r>
              <a:rPr lang="en-US" altLang="zh-CN" dirty="0"/>
              <a:t>Call </a:t>
            </a:r>
            <a:r>
              <a:rPr lang="en-US" altLang="zh-CN" dirty="0" smtClean="0"/>
              <a:t>Graph, a high level abstraction of android apps </a:t>
            </a:r>
          </a:p>
          <a:p>
            <a:endParaRPr lang="en-US" altLang="zh-CN" dirty="0">
              <a:effectLst/>
            </a:endParaRPr>
          </a:p>
          <a:p>
            <a:r>
              <a:rPr lang="en-US" altLang="zh-CN" dirty="0" smtClean="0"/>
              <a:t>Control-flow properties matching through ICCG construction</a:t>
            </a:r>
          </a:p>
          <a:p>
            <a:endParaRPr lang="en-US" altLang="zh-CN" dirty="0">
              <a:effectLst/>
            </a:endParaRPr>
          </a:p>
          <a:p>
            <a:r>
              <a:rPr lang="en-US" altLang="zh-CN" dirty="0" smtClean="0"/>
              <a:t>Intent Analysis: Resolve the target component</a:t>
            </a:r>
            <a:endParaRPr lang="en-US" altLang="zh-CN" dirty="0">
              <a:effectLst/>
            </a:endParaRPr>
          </a:p>
        </p:txBody>
      </p:sp>
      <p:sp>
        <p:nvSpPr>
          <p:cNvPr id="7" name="文本框 6"/>
          <p:cNvSpPr txBox="1"/>
          <p:nvPr/>
        </p:nvSpPr>
        <p:spPr>
          <a:xfrm>
            <a:off x="1094874" y="4211053"/>
            <a:ext cx="1502014" cy="369332"/>
          </a:xfrm>
          <a:prstGeom prst="rect">
            <a:avLst/>
          </a:prstGeom>
          <a:noFill/>
        </p:spPr>
        <p:txBody>
          <a:bodyPr wrap="none" rtlCol="0">
            <a:spAutoFit/>
          </a:bodyPr>
          <a:lstStyle/>
          <a:p>
            <a:r>
              <a:rPr kumimoji="1" lang="en-US" altLang="zh-CN" dirty="0" smtClean="0"/>
              <a:t>Component A</a:t>
            </a:r>
            <a:endParaRPr kumimoji="1" lang="zh-CN" altLang="en-US" dirty="0"/>
          </a:p>
        </p:txBody>
      </p:sp>
      <p:sp>
        <p:nvSpPr>
          <p:cNvPr id="12" name="右箭头 11"/>
          <p:cNvSpPr/>
          <p:nvPr/>
        </p:nvSpPr>
        <p:spPr>
          <a:xfrm>
            <a:off x="2596887" y="4343400"/>
            <a:ext cx="2045625" cy="236985"/>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14" name="文本框 13"/>
          <p:cNvSpPr txBox="1"/>
          <p:nvPr/>
        </p:nvSpPr>
        <p:spPr>
          <a:xfrm>
            <a:off x="2596888" y="3994484"/>
            <a:ext cx="2045625" cy="369332"/>
          </a:xfrm>
          <a:prstGeom prst="rect">
            <a:avLst/>
          </a:prstGeom>
          <a:noFill/>
        </p:spPr>
        <p:txBody>
          <a:bodyPr wrap="none" rtlCol="0">
            <a:spAutoFit/>
          </a:bodyPr>
          <a:lstStyle/>
          <a:p>
            <a:r>
              <a:rPr kumimoji="1" lang="en-US" altLang="zh-CN" dirty="0" smtClean="0"/>
              <a:t>Data Type, Action</a:t>
            </a:r>
            <a:r>
              <a:rPr kumimoji="1" lang="is-IS" altLang="zh-CN" dirty="0" smtClean="0"/>
              <a:t>…</a:t>
            </a:r>
            <a:endParaRPr kumimoji="1" lang="zh-CN" altLang="en-US" dirty="0"/>
          </a:p>
        </p:txBody>
      </p:sp>
      <p:sp>
        <p:nvSpPr>
          <p:cNvPr id="15" name="文本框 14"/>
          <p:cNvSpPr txBox="1"/>
          <p:nvPr/>
        </p:nvSpPr>
        <p:spPr>
          <a:xfrm>
            <a:off x="4642512" y="4211053"/>
            <a:ext cx="1502334" cy="369332"/>
          </a:xfrm>
          <a:prstGeom prst="rect">
            <a:avLst/>
          </a:prstGeom>
          <a:noFill/>
        </p:spPr>
        <p:txBody>
          <a:bodyPr wrap="none" rtlCol="0">
            <a:spAutoFit/>
          </a:bodyPr>
          <a:lstStyle/>
          <a:p>
            <a:r>
              <a:rPr kumimoji="1" lang="en-US" altLang="zh-CN" dirty="0" smtClean="0"/>
              <a:t>Component B</a:t>
            </a:r>
            <a:endParaRPr kumimoji="1" lang="zh-CN" altLang="en-US" dirty="0"/>
          </a:p>
        </p:txBody>
      </p:sp>
    </p:spTree>
    <p:extLst>
      <p:ext uri="{BB962C8B-B14F-4D97-AF65-F5344CB8AC3E}">
        <p14:creationId xmlns:p14="http://schemas.microsoft.com/office/powerpoint/2010/main" val="17127350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Example</a:t>
            </a:r>
            <a:endParaRPr kumimoji="1" lang="zh-CN" altLang="en-US" sz="2800" b="1" dirty="0"/>
          </a:p>
        </p:txBody>
      </p:sp>
      <p:sp>
        <p:nvSpPr>
          <p:cNvPr id="6" name="文本框 5"/>
          <p:cNvSpPr txBox="1"/>
          <p:nvPr/>
        </p:nvSpPr>
        <p:spPr>
          <a:xfrm>
            <a:off x="816992" y="1346043"/>
            <a:ext cx="7318542" cy="1477328"/>
          </a:xfrm>
          <a:prstGeom prst="rect">
            <a:avLst/>
          </a:prstGeom>
          <a:noFill/>
        </p:spPr>
        <p:txBody>
          <a:bodyPr wrap="none" rtlCol="0">
            <a:spAutoFit/>
          </a:bodyPr>
          <a:lstStyle/>
          <a:p>
            <a:r>
              <a:rPr lang="en-US" altLang="zh-CN" dirty="0" smtClean="0"/>
              <a:t>ICCG: Inter-Component </a:t>
            </a:r>
            <a:r>
              <a:rPr lang="en-US" altLang="zh-CN" dirty="0"/>
              <a:t>Call </a:t>
            </a:r>
            <a:r>
              <a:rPr lang="en-US" altLang="zh-CN" dirty="0" smtClean="0"/>
              <a:t>Graph, a high level abstraction of android apps </a:t>
            </a:r>
          </a:p>
          <a:p>
            <a:endParaRPr lang="en-US" altLang="zh-CN" dirty="0">
              <a:effectLst/>
            </a:endParaRPr>
          </a:p>
          <a:p>
            <a:r>
              <a:rPr lang="en-US" altLang="zh-CN" dirty="0" smtClean="0"/>
              <a:t>Control-flow properties matching through ICCG construction</a:t>
            </a:r>
          </a:p>
          <a:p>
            <a:endParaRPr lang="en-US" altLang="zh-CN" dirty="0">
              <a:effectLst/>
            </a:endParaRPr>
          </a:p>
          <a:p>
            <a:r>
              <a:rPr lang="en-US" altLang="zh-CN" dirty="0" smtClean="0"/>
              <a:t>Intent Analysis: Resolve the target component</a:t>
            </a:r>
            <a:endParaRPr lang="en-US" altLang="zh-CN" dirty="0">
              <a:effectLst/>
            </a:endParaRPr>
          </a:p>
        </p:txBody>
      </p:sp>
      <p:sp>
        <p:nvSpPr>
          <p:cNvPr id="7" name="文本框 6"/>
          <p:cNvSpPr txBox="1"/>
          <p:nvPr/>
        </p:nvSpPr>
        <p:spPr>
          <a:xfrm>
            <a:off x="1094874" y="4211053"/>
            <a:ext cx="1502014" cy="369332"/>
          </a:xfrm>
          <a:prstGeom prst="rect">
            <a:avLst/>
          </a:prstGeom>
          <a:noFill/>
        </p:spPr>
        <p:txBody>
          <a:bodyPr wrap="none" rtlCol="0">
            <a:spAutoFit/>
          </a:bodyPr>
          <a:lstStyle/>
          <a:p>
            <a:r>
              <a:rPr kumimoji="1" lang="en-US" altLang="zh-CN" dirty="0" smtClean="0"/>
              <a:t>Component A</a:t>
            </a:r>
            <a:endParaRPr kumimoji="1" lang="zh-CN" altLang="en-US" dirty="0"/>
          </a:p>
        </p:txBody>
      </p:sp>
      <p:sp>
        <p:nvSpPr>
          <p:cNvPr id="12" name="右箭头 11"/>
          <p:cNvSpPr/>
          <p:nvPr/>
        </p:nvSpPr>
        <p:spPr>
          <a:xfrm>
            <a:off x="2596887" y="4343400"/>
            <a:ext cx="2045625" cy="236985"/>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14" name="文本框 13"/>
          <p:cNvSpPr txBox="1"/>
          <p:nvPr/>
        </p:nvSpPr>
        <p:spPr>
          <a:xfrm>
            <a:off x="2596888" y="3994484"/>
            <a:ext cx="2045625" cy="369332"/>
          </a:xfrm>
          <a:prstGeom prst="rect">
            <a:avLst/>
          </a:prstGeom>
          <a:noFill/>
        </p:spPr>
        <p:txBody>
          <a:bodyPr wrap="none" rtlCol="0">
            <a:spAutoFit/>
          </a:bodyPr>
          <a:lstStyle/>
          <a:p>
            <a:r>
              <a:rPr kumimoji="1" lang="en-US" altLang="zh-CN" dirty="0" smtClean="0"/>
              <a:t>Data Type, Action</a:t>
            </a:r>
            <a:r>
              <a:rPr kumimoji="1" lang="is-IS" altLang="zh-CN" dirty="0" smtClean="0"/>
              <a:t>…</a:t>
            </a:r>
            <a:endParaRPr kumimoji="1" lang="zh-CN" altLang="en-US" dirty="0"/>
          </a:p>
        </p:txBody>
      </p:sp>
      <p:sp>
        <p:nvSpPr>
          <p:cNvPr id="15" name="文本框 14"/>
          <p:cNvSpPr txBox="1"/>
          <p:nvPr/>
        </p:nvSpPr>
        <p:spPr>
          <a:xfrm>
            <a:off x="4642512" y="4211053"/>
            <a:ext cx="1502334" cy="369332"/>
          </a:xfrm>
          <a:prstGeom prst="rect">
            <a:avLst/>
          </a:prstGeom>
          <a:noFill/>
        </p:spPr>
        <p:txBody>
          <a:bodyPr wrap="none" rtlCol="0">
            <a:spAutoFit/>
          </a:bodyPr>
          <a:lstStyle/>
          <a:p>
            <a:r>
              <a:rPr kumimoji="1" lang="en-US" altLang="zh-CN" dirty="0" smtClean="0"/>
              <a:t>Component B</a:t>
            </a:r>
            <a:endParaRPr kumimoji="1" lang="zh-CN" altLang="en-US" dirty="0"/>
          </a:p>
        </p:txBody>
      </p:sp>
      <p:pic>
        <p:nvPicPr>
          <p:cNvPr id="16" name="图片 15"/>
          <p:cNvPicPr>
            <a:picLocks noChangeAspect="1"/>
          </p:cNvPicPr>
          <p:nvPr/>
        </p:nvPicPr>
        <p:blipFill>
          <a:blip r:embed="rId3"/>
          <a:stretch>
            <a:fillRect/>
          </a:stretch>
        </p:blipFill>
        <p:spPr>
          <a:xfrm>
            <a:off x="770897" y="3182687"/>
            <a:ext cx="10523748" cy="2652629"/>
          </a:xfrm>
          <a:prstGeom prst="rect">
            <a:avLst/>
          </a:prstGeom>
        </p:spPr>
      </p:pic>
      <p:sp>
        <p:nvSpPr>
          <p:cNvPr id="2" name="圆角矩形 1"/>
          <p:cNvSpPr/>
          <p:nvPr/>
        </p:nvSpPr>
        <p:spPr>
          <a:xfrm>
            <a:off x="6516547" y="3182687"/>
            <a:ext cx="3159888" cy="16671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459266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Example</a:t>
            </a:r>
            <a:endParaRPr kumimoji="1" lang="zh-CN" altLang="en-US" sz="2800" b="1"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96" y="1201837"/>
            <a:ext cx="5273799" cy="2976623"/>
          </a:xfrm>
          <a:prstGeom prst="rect">
            <a:avLst/>
          </a:prstGeom>
        </p:spPr>
      </p:pic>
      <p:pic>
        <p:nvPicPr>
          <p:cNvPr id="13" name="图片 12"/>
          <p:cNvPicPr>
            <a:picLocks noChangeAspect="1"/>
          </p:cNvPicPr>
          <p:nvPr/>
        </p:nvPicPr>
        <p:blipFill>
          <a:blip r:embed="rId4"/>
          <a:stretch>
            <a:fillRect/>
          </a:stretch>
        </p:blipFill>
        <p:spPr>
          <a:xfrm>
            <a:off x="6010108" y="1206500"/>
            <a:ext cx="4864100" cy="1358900"/>
          </a:xfrm>
          <a:prstGeom prst="rect">
            <a:avLst/>
          </a:prstGeom>
        </p:spPr>
      </p:pic>
      <p:sp>
        <p:nvSpPr>
          <p:cNvPr id="17" name="圆角矩形 16"/>
          <p:cNvSpPr/>
          <p:nvPr/>
        </p:nvSpPr>
        <p:spPr>
          <a:xfrm>
            <a:off x="6338003" y="1636795"/>
            <a:ext cx="4380154" cy="56239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1343837" y="5571034"/>
            <a:ext cx="10746275" cy="1200329"/>
          </a:xfrm>
          <a:prstGeom prst="rect">
            <a:avLst/>
          </a:prstGeom>
          <a:noFill/>
        </p:spPr>
        <p:txBody>
          <a:bodyPr wrap="none" rtlCol="0">
            <a:spAutoFit/>
          </a:bodyPr>
          <a:lstStyle/>
          <a:p>
            <a:pPr marL="400050" indent="-400050">
              <a:buAutoNum type="romanLcParenBoth"/>
            </a:pPr>
            <a:r>
              <a:rPr lang="en-US" altLang="zh-CN" dirty="0" smtClean="0"/>
              <a:t>there </a:t>
            </a:r>
            <a:r>
              <a:rPr lang="en-US" altLang="zh-CN" dirty="0"/>
              <a:t>exists a node in the ICCG representing a receiver component (namely, </a:t>
            </a:r>
            <a:r>
              <a:rPr lang="en-US" altLang="zh-CN" dirty="0" err="1"/>
              <a:t>zjReceiver</a:t>
            </a:r>
            <a:r>
              <a:rPr lang="en-US" altLang="zh-CN" dirty="0" smtClean="0"/>
              <a:t>)</a:t>
            </a:r>
            <a:endParaRPr lang="en-US" altLang="zh-CN" dirty="0"/>
          </a:p>
          <a:p>
            <a:pPr marL="400050" indent="-400050">
              <a:buAutoNum type="romanLcParenBoth"/>
            </a:pPr>
            <a:r>
              <a:rPr lang="en-US" altLang="zh-CN" dirty="0" smtClean="0"/>
              <a:t>there </a:t>
            </a:r>
            <a:r>
              <a:rPr lang="en-US" altLang="zh-CN" dirty="0"/>
              <a:t>is an edge from the node representing the Android system to </a:t>
            </a:r>
            <a:r>
              <a:rPr lang="en-US" altLang="zh-CN" dirty="0" err="1"/>
              <a:t>zjReceiver</a:t>
            </a:r>
            <a:r>
              <a:rPr lang="en-US" altLang="zh-CN" dirty="0"/>
              <a:t> labeled with </a:t>
            </a:r>
            <a:r>
              <a:rPr lang="en-US" altLang="zh-CN" dirty="0" smtClean="0"/>
              <a:t>SMS_RECEIVED</a:t>
            </a:r>
          </a:p>
          <a:p>
            <a:pPr marL="400050" indent="-400050">
              <a:buAutoNum type="romanLcParenBoth"/>
            </a:pPr>
            <a:r>
              <a:rPr lang="en-US" altLang="zh-CN" dirty="0" err="1" smtClean="0"/>
              <a:t>zjReceiver</a:t>
            </a:r>
            <a:r>
              <a:rPr lang="en-US" altLang="zh-CN" dirty="0" smtClean="0"/>
              <a:t> </a:t>
            </a:r>
            <a:r>
              <a:rPr lang="en-US" altLang="zh-CN" dirty="0"/>
              <a:t>has an outgoing edge to a service component called </a:t>
            </a:r>
            <a:r>
              <a:rPr lang="en-US" altLang="zh-CN" dirty="0" err="1" smtClean="0"/>
              <a:t>zjService</a:t>
            </a:r>
            <a:endParaRPr lang="en-US" altLang="zh-CN" dirty="0"/>
          </a:p>
          <a:p>
            <a:endParaRPr kumimoji="1" lang="zh-CN" altLang="en-US" dirty="0"/>
          </a:p>
        </p:txBody>
      </p:sp>
    </p:spTree>
    <p:extLst>
      <p:ext uri="{BB962C8B-B14F-4D97-AF65-F5344CB8AC3E}">
        <p14:creationId xmlns:p14="http://schemas.microsoft.com/office/powerpoint/2010/main" val="2327473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Example</a:t>
            </a:r>
            <a:endParaRPr kumimoji="1" lang="zh-CN" altLang="en-US" sz="2800" b="1"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96" y="1201837"/>
            <a:ext cx="5273799" cy="2976623"/>
          </a:xfrm>
          <a:prstGeom prst="rect">
            <a:avLst/>
          </a:prstGeom>
        </p:spPr>
      </p:pic>
      <p:pic>
        <p:nvPicPr>
          <p:cNvPr id="13" name="图片 12"/>
          <p:cNvPicPr>
            <a:picLocks noChangeAspect="1"/>
          </p:cNvPicPr>
          <p:nvPr/>
        </p:nvPicPr>
        <p:blipFill>
          <a:blip r:embed="rId4"/>
          <a:stretch>
            <a:fillRect/>
          </a:stretch>
        </p:blipFill>
        <p:spPr>
          <a:xfrm>
            <a:off x="6010108" y="1206500"/>
            <a:ext cx="4864100" cy="1358900"/>
          </a:xfrm>
          <a:prstGeom prst="rect">
            <a:avLst/>
          </a:prstGeom>
        </p:spPr>
      </p:pic>
      <p:sp>
        <p:nvSpPr>
          <p:cNvPr id="17" name="圆角矩形 16"/>
          <p:cNvSpPr/>
          <p:nvPr/>
        </p:nvSpPr>
        <p:spPr>
          <a:xfrm>
            <a:off x="6338003" y="1636795"/>
            <a:ext cx="4380154" cy="56239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1343837" y="5571034"/>
            <a:ext cx="10746275" cy="1200329"/>
          </a:xfrm>
          <a:prstGeom prst="rect">
            <a:avLst/>
          </a:prstGeom>
          <a:noFill/>
        </p:spPr>
        <p:txBody>
          <a:bodyPr wrap="none" rtlCol="0">
            <a:spAutoFit/>
          </a:bodyPr>
          <a:lstStyle/>
          <a:p>
            <a:pPr marL="400050" indent="-400050">
              <a:buAutoNum type="romanLcParenBoth"/>
            </a:pPr>
            <a:r>
              <a:rPr lang="en-US" altLang="zh-CN" dirty="0" smtClean="0"/>
              <a:t>there </a:t>
            </a:r>
            <a:r>
              <a:rPr lang="en-US" altLang="zh-CN" dirty="0"/>
              <a:t>exists a node in the ICCG representing a receiver component (namely, </a:t>
            </a:r>
            <a:r>
              <a:rPr lang="en-US" altLang="zh-CN" dirty="0" err="1"/>
              <a:t>zjReceiver</a:t>
            </a:r>
            <a:r>
              <a:rPr lang="en-US" altLang="zh-CN" dirty="0" smtClean="0"/>
              <a:t>)</a:t>
            </a:r>
            <a:endParaRPr lang="en-US" altLang="zh-CN" dirty="0"/>
          </a:p>
          <a:p>
            <a:pPr marL="400050" indent="-400050">
              <a:buAutoNum type="romanLcParenBoth"/>
            </a:pPr>
            <a:r>
              <a:rPr lang="en-US" altLang="zh-CN" dirty="0" smtClean="0"/>
              <a:t>there </a:t>
            </a:r>
            <a:r>
              <a:rPr lang="en-US" altLang="zh-CN" dirty="0"/>
              <a:t>is an edge from the node representing the Android system to </a:t>
            </a:r>
            <a:r>
              <a:rPr lang="en-US" altLang="zh-CN" dirty="0" err="1"/>
              <a:t>zjReceiver</a:t>
            </a:r>
            <a:r>
              <a:rPr lang="en-US" altLang="zh-CN" dirty="0"/>
              <a:t> labeled with </a:t>
            </a:r>
            <a:r>
              <a:rPr lang="en-US" altLang="zh-CN" dirty="0" smtClean="0"/>
              <a:t>SMS_RECEIVED</a:t>
            </a:r>
          </a:p>
          <a:p>
            <a:pPr marL="400050" indent="-400050">
              <a:buAutoNum type="romanLcParenBoth"/>
            </a:pPr>
            <a:r>
              <a:rPr lang="en-US" altLang="zh-CN" dirty="0" err="1" smtClean="0"/>
              <a:t>zjReceiver</a:t>
            </a:r>
            <a:r>
              <a:rPr lang="en-US" altLang="zh-CN" dirty="0" smtClean="0"/>
              <a:t> </a:t>
            </a:r>
            <a:r>
              <a:rPr lang="en-US" altLang="zh-CN" dirty="0"/>
              <a:t>has an outgoing edge to a service component called </a:t>
            </a:r>
            <a:r>
              <a:rPr lang="en-US" altLang="zh-CN" dirty="0" err="1" smtClean="0"/>
              <a:t>zjService</a:t>
            </a:r>
            <a:endParaRPr lang="en-US" altLang="zh-CN" dirty="0"/>
          </a:p>
          <a:p>
            <a:endParaRPr kumimoji="1" lang="zh-CN" altLang="en-US" dirty="0"/>
          </a:p>
        </p:txBody>
      </p:sp>
      <p:pic>
        <p:nvPicPr>
          <p:cNvPr id="9" name="图片 8"/>
          <p:cNvPicPr>
            <a:picLocks noChangeAspect="1"/>
          </p:cNvPicPr>
          <p:nvPr/>
        </p:nvPicPr>
        <p:blipFill>
          <a:blip r:embed="rId5"/>
          <a:stretch>
            <a:fillRect/>
          </a:stretch>
        </p:blipFill>
        <p:spPr>
          <a:xfrm>
            <a:off x="6716974" y="3245007"/>
            <a:ext cx="3771900" cy="2222500"/>
          </a:xfrm>
          <a:prstGeom prst="rect">
            <a:avLst/>
          </a:prstGeom>
        </p:spPr>
      </p:pic>
    </p:spTree>
    <p:extLst>
      <p:ext uri="{BB962C8B-B14F-4D97-AF65-F5344CB8AC3E}">
        <p14:creationId xmlns:p14="http://schemas.microsoft.com/office/powerpoint/2010/main" val="6242799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Look into Malware SPEC Language</a:t>
            </a:r>
            <a:endParaRPr kumimoji="1" lang="zh-CN" altLang="en-US" sz="2800" b="1" dirty="0"/>
          </a:p>
        </p:txBody>
      </p:sp>
      <p:sp>
        <p:nvSpPr>
          <p:cNvPr id="2" name="文本框 1"/>
          <p:cNvSpPr txBox="1"/>
          <p:nvPr/>
        </p:nvSpPr>
        <p:spPr>
          <a:xfrm>
            <a:off x="1377387" y="1597306"/>
            <a:ext cx="3161635" cy="4247317"/>
          </a:xfrm>
          <a:prstGeom prst="rect">
            <a:avLst/>
          </a:prstGeom>
          <a:noFill/>
        </p:spPr>
        <p:txBody>
          <a:bodyPr wrap="none" rtlCol="0">
            <a:spAutoFit/>
          </a:bodyPr>
          <a:lstStyle/>
          <a:p>
            <a:r>
              <a:rPr kumimoji="1" lang="en-US" altLang="zh-CN" dirty="0" err="1" smtClean="0"/>
              <a:t>Datalog</a:t>
            </a:r>
            <a:r>
              <a:rPr kumimoji="1" lang="en-US" altLang="zh-CN" dirty="0" smtClean="0"/>
              <a:t> Preliminaries</a:t>
            </a:r>
          </a:p>
          <a:p>
            <a:r>
              <a:rPr kumimoji="1" lang="en-US" altLang="zh-CN" dirty="0" err="1" smtClean="0"/>
              <a:t>Apposcopy</a:t>
            </a:r>
            <a:r>
              <a:rPr kumimoji="1" lang="en-US" altLang="zh-CN" dirty="0" smtClean="0"/>
              <a:t> Build-in Predicate</a:t>
            </a:r>
          </a:p>
          <a:p>
            <a:r>
              <a:rPr kumimoji="1" lang="en-US" altLang="zh-CN" dirty="0"/>
              <a:t>	</a:t>
            </a:r>
            <a:r>
              <a:rPr kumimoji="1" lang="en-US" altLang="zh-CN" dirty="0" err="1" smtClean="0"/>
              <a:t>Conponent</a:t>
            </a:r>
            <a:r>
              <a:rPr kumimoji="1" lang="en-US" altLang="zh-CN" dirty="0" smtClean="0"/>
              <a:t> Type Predicate</a:t>
            </a:r>
          </a:p>
          <a:p>
            <a:r>
              <a:rPr kumimoji="1" lang="en-US" altLang="zh-CN" dirty="0"/>
              <a:t>	</a:t>
            </a:r>
            <a:r>
              <a:rPr kumimoji="1" lang="en-US" altLang="zh-CN" dirty="0" smtClean="0"/>
              <a:t>Predicate ICC</a:t>
            </a:r>
          </a:p>
          <a:p>
            <a:r>
              <a:rPr kumimoji="1" lang="en-US" altLang="zh-CN" dirty="0"/>
              <a:t>	</a:t>
            </a:r>
            <a:r>
              <a:rPr kumimoji="1" lang="en-US" altLang="zh-CN" dirty="0" smtClean="0"/>
              <a:t>	df1</a:t>
            </a:r>
          </a:p>
          <a:p>
            <a:r>
              <a:rPr kumimoji="1" lang="en-US" altLang="zh-CN" dirty="0" smtClean="0"/>
              <a:t>	</a:t>
            </a:r>
            <a:r>
              <a:rPr kumimoji="1" lang="en-US" altLang="zh-CN" dirty="0"/>
              <a:t>	</a:t>
            </a:r>
            <a:r>
              <a:rPr kumimoji="1" lang="en-US" altLang="zh-CN" dirty="0" smtClean="0"/>
              <a:t>df2 </a:t>
            </a:r>
          </a:p>
          <a:p>
            <a:r>
              <a:rPr kumimoji="1" lang="en-US" altLang="zh-CN" dirty="0" smtClean="0"/>
              <a:t>	</a:t>
            </a:r>
            <a:r>
              <a:rPr kumimoji="1" lang="en-US" altLang="zh-CN" dirty="0"/>
              <a:t>	</a:t>
            </a:r>
            <a:r>
              <a:rPr kumimoji="1" lang="en-US" altLang="zh-CN" dirty="0" smtClean="0"/>
              <a:t>df3</a:t>
            </a:r>
          </a:p>
          <a:p>
            <a:r>
              <a:rPr kumimoji="1" lang="en-US" altLang="zh-CN" dirty="0"/>
              <a:t>	</a:t>
            </a:r>
            <a:r>
              <a:rPr kumimoji="1" lang="en-US" altLang="zh-CN" dirty="0" smtClean="0"/>
              <a:t>		ex1</a:t>
            </a:r>
          </a:p>
          <a:p>
            <a:r>
              <a:rPr kumimoji="1" lang="en-US" altLang="zh-CN" dirty="0"/>
              <a:t>	</a:t>
            </a:r>
            <a:r>
              <a:rPr kumimoji="1" lang="en-US" altLang="zh-CN" dirty="0" smtClean="0"/>
              <a:t>	df4</a:t>
            </a:r>
          </a:p>
          <a:p>
            <a:r>
              <a:rPr kumimoji="1" lang="en-US" altLang="zh-CN" dirty="0"/>
              <a:t>	</a:t>
            </a:r>
            <a:r>
              <a:rPr kumimoji="1" lang="en-US" altLang="zh-CN" dirty="0" smtClean="0"/>
              <a:t>predicate calls</a:t>
            </a:r>
          </a:p>
          <a:p>
            <a:r>
              <a:rPr kumimoji="1" lang="en-US" altLang="zh-CN" dirty="0"/>
              <a:t>	</a:t>
            </a:r>
            <a:r>
              <a:rPr kumimoji="1" lang="en-US" altLang="zh-CN" dirty="0" smtClean="0"/>
              <a:t>predicate flows</a:t>
            </a:r>
          </a:p>
          <a:p>
            <a:r>
              <a:rPr kumimoji="1" lang="en-US" altLang="zh-CN" dirty="0"/>
              <a:t>	</a:t>
            </a:r>
            <a:r>
              <a:rPr kumimoji="1" lang="en-US" altLang="zh-CN" dirty="0" smtClean="0"/>
              <a:t>	df5</a:t>
            </a:r>
          </a:p>
          <a:p>
            <a:r>
              <a:rPr kumimoji="1" lang="en-US" altLang="zh-CN" dirty="0"/>
              <a:t>	</a:t>
            </a:r>
            <a:r>
              <a:rPr kumimoji="1" lang="en-US" altLang="zh-CN" dirty="0" smtClean="0"/>
              <a:t>	df6</a:t>
            </a:r>
          </a:p>
          <a:p>
            <a:r>
              <a:rPr kumimoji="1" lang="en-US" altLang="zh-CN" dirty="0"/>
              <a:t>	</a:t>
            </a:r>
            <a:r>
              <a:rPr kumimoji="1" lang="en-US" altLang="zh-CN" dirty="0" smtClean="0"/>
              <a:t>	df7</a:t>
            </a:r>
          </a:p>
          <a:p>
            <a:r>
              <a:rPr kumimoji="1" lang="en-US" altLang="zh-CN" dirty="0"/>
              <a:t>	</a:t>
            </a:r>
            <a:r>
              <a:rPr kumimoji="1" lang="en-US" altLang="zh-CN" dirty="0" smtClean="0"/>
              <a:t>		ex2</a:t>
            </a:r>
          </a:p>
        </p:txBody>
      </p:sp>
    </p:spTree>
    <p:extLst>
      <p:ext uri="{BB962C8B-B14F-4D97-AF65-F5344CB8AC3E}">
        <p14:creationId xmlns:p14="http://schemas.microsoft.com/office/powerpoint/2010/main" val="9153997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32771" y="526893"/>
            <a:ext cx="8401429" cy="819150"/>
          </a:xfrm>
        </p:spPr>
        <p:txBody>
          <a:bodyPr>
            <a:normAutofit/>
          </a:bodyPr>
          <a:lstStyle/>
          <a:p>
            <a:pPr algn="l"/>
            <a:r>
              <a:rPr kumimoji="1" lang="en-US" altLang="zh-CN" sz="2800" b="1" dirty="0" smtClean="0"/>
              <a:t>Taint analysis</a:t>
            </a:r>
            <a:endParaRPr kumimoji="1" lang="zh-CN" altLang="en-US" sz="2800" b="1" dirty="0"/>
          </a:p>
        </p:txBody>
      </p:sp>
      <p:sp>
        <p:nvSpPr>
          <p:cNvPr id="8" name="文本框 7"/>
          <p:cNvSpPr txBox="1"/>
          <p:nvPr/>
        </p:nvSpPr>
        <p:spPr>
          <a:xfrm>
            <a:off x="254000" y="2870200"/>
            <a:ext cx="4679486" cy="1754326"/>
          </a:xfrm>
          <a:prstGeom prst="rect">
            <a:avLst/>
          </a:prstGeom>
          <a:noFill/>
        </p:spPr>
        <p:txBody>
          <a:bodyPr wrap="none" rtlCol="0">
            <a:spAutoFit/>
          </a:bodyPr>
          <a:lstStyle/>
          <a:p>
            <a:r>
              <a:rPr kumimoji="1" lang="en-US" altLang="zh-CN" dirty="0" smtClean="0"/>
              <a:t>Pro:</a:t>
            </a:r>
          </a:p>
          <a:p>
            <a:r>
              <a:rPr kumimoji="1" lang="en-US" altLang="zh-CN" dirty="0"/>
              <a:t>	</a:t>
            </a:r>
            <a:r>
              <a:rPr kumimoji="1" lang="en-US" altLang="zh-CN" dirty="0" smtClean="0"/>
              <a:t>Exposing apps that leak sensitive data in a </a:t>
            </a:r>
          </a:p>
          <a:p>
            <a:r>
              <a:rPr kumimoji="1" lang="en-US" altLang="zh-CN" dirty="0"/>
              <a:t>	</a:t>
            </a:r>
            <a:r>
              <a:rPr kumimoji="1" lang="en-US" altLang="zh-CN" dirty="0" smtClean="0"/>
              <a:t>sound way.</a:t>
            </a:r>
          </a:p>
          <a:p>
            <a:endParaRPr kumimoji="1" lang="en-US" altLang="zh-CN" dirty="0"/>
          </a:p>
          <a:p>
            <a:r>
              <a:rPr kumimoji="1" lang="en-US" altLang="zh-CN" dirty="0" smtClean="0"/>
              <a:t>Cons:</a:t>
            </a:r>
          </a:p>
          <a:p>
            <a:r>
              <a:rPr kumimoji="1" lang="en-US" altLang="zh-CN" dirty="0"/>
              <a:t>	</a:t>
            </a:r>
            <a:r>
              <a:rPr kumimoji="1" lang="en-US" altLang="zh-CN" dirty="0" smtClean="0"/>
              <a:t>Block legitimate apps.</a:t>
            </a:r>
          </a:p>
        </p:txBody>
      </p:sp>
      <p:pic>
        <p:nvPicPr>
          <p:cNvPr id="2" name="图片 1"/>
          <p:cNvPicPr>
            <a:picLocks noChangeAspect="1"/>
          </p:cNvPicPr>
          <p:nvPr/>
        </p:nvPicPr>
        <p:blipFill>
          <a:blip r:embed="rId3"/>
          <a:stretch>
            <a:fillRect/>
          </a:stretch>
        </p:blipFill>
        <p:spPr>
          <a:xfrm>
            <a:off x="6127750" y="2910880"/>
            <a:ext cx="4178300" cy="2362200"/>
          </a:xfrm>
          <a:prstGeom prst="rect">
            <a:avLst/>
          </a:prstGeom>
        </p:spPr>
      </p:pic>
    </p:spTree>
    <p:extLst>
      <p:ext uri="{BB962C8B-B14F-4D97-AF65-F5344CB8AC3E}">
        <p14:creationId xmlns:p14="http://schemas.microsoft.com/office/powerpoint/2010/main" val="11720397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Look into Malware SPEC Language</a:t>
            </a:r>
            <a:endParaRPr kumimoji="1" lang="zh-CN" altLang="en-US" sz="2800" b="1" dirty="0"/>
          </a:p>
        </p:txBody>
      </p:sp>
      <p:sp>
        <p:nvSpPr>
          <p:cNvPr id="2" name="文本框 1"/>
          <p:cNvSpPr txBox="1"/>
          <p:nvPr/>
        </p:nvSpPr>
        <p:spPr>
          <a:xfrm>
            <a:off x="1377387" y="1597306"/>
            <a:ext cx="8588416" cy="2031325"/>
          </a:xfrm>
          <a:prstGeom prst="rect">
            <a:avLst/>
          </a:prstGeom>
          <a:noFill/>
        </p:spPr>
        <p:txBody>
          <a:bodyPr wrap="square" rtlCol="0">
            <a:spAutoFit/>
          </a:bodyPr>
          <a:lstStyle/>
          <a:p>
            <a:r>
              <a:rPr kumimoji="1" lang="en-US" altLang="zh-CN" dirty="0" err="1" smtClean="0"/>
              <a:t>Datalog</a:t>
            </a:r>
            <a:r>
              <a:rPr kumimoji="1" lang="en-US" altLang="zh-CN" dirty="0" smtClean="0"/>
              <a:t> </a:t>
            </a:r>
            <a:r>
              <a:rPr kumimoji="1" lang="en-US" altLang="zh-CN" dirty="0" smtClean="0"/>
              <a:t>Preliminaries</a:t>
            </a:r>
          </a:p>
          <a:p>
            <a:endParaRPr kumimoji="1" lang="en-US" altLang="zh-CN" dirty="0" smtClean="0"/>
          </a:p>
          <a:p>
            <a:r>
              <a:rPr kumimoji="1" lang="en-US" altLang="zh-CN" dirty="0" smtClean="0"/>
              <a:t>Example:</a:t>
            </a:r>
            <a:endParaRPr kumimoji="1" lang="en-US" altLang="zh-CN" dirty="0"/>
          </a:p>
          <a:p>
            <a:r>
              <a:rPr kumimoji="1" lang="en-US" altLang="zh-CN" dirty="0" smtClean="0"/>
              <a:t>	Ancestor(x, y) :- parent(</a:t>
            </a:r>
            <a:r>
              <a:rPr kumimoji="1" lang="en-US" altLang="zh-CN" dirty="0" err="1" smtClean="0"/>
              <a:t>x,z</a:t>
            </a:r>
            <a:r>
              <a:rPr kumimoji="1" lang="en-US" altLang="zh-CN" dirty="0" smtClean="0"/>
              <a:t>), ancestor(</a:t>
            </a:r>
            <a:r>
              <a:rPr kumimoji="1" lang="en-US" altLang="zh-CN" dirty="0" err="1" smtClean="0"/>
              <a:t>z,y</a:t>
            </a:r>
            <a:r>
              <a:rPr kumimoji="1" lang="en-US" altLang="zh-CN" dirty="0" smtClean="0"/>
              <a:t>)</a:t>
            </a:r>
          </a:p>
          <a:p>
            <a:endParaRPr kumimoji="1" lang="en-US" altLang="zh-CN" dirty="0"/>
          </a:p>
          <a:p>
            <a:r>
              <a:rPr kumimoji="1" lang="en-US" altLang="zh-CN" dirty="0" smtClean="0"/>
              <a:t>ancestor(x, y) is true if both </a:t>
            </a:r>
            <a:r>
              <a:rPr kumimoji="1" lang="en-US" altLang="zh-CN" dirty="0"/>
              <a:t>parent(</a:t>
            </a:r>
            <a:r>
              <a:rPr kumimoji="1" lang="en-US" altLang="zh-CN" dirty="0" err="1"/>
              <a:t>x,z</a:t>
            </a:r>
            <a:r>
              <a:rPr kumimoji="1" lang="en-US" altLang="zh-CN" dirty="0"/>
              <a:t>), </a:t>
            </a:r>
            <a:r>
              <a:rPr kumimoji="1" lang="en-US" altLang="zh-CN" dirty="0" smtClean="0"/>
              <a:t>ancestor(</a:t>
            </a:r>
            <a:r>
              <a:rPr kumimoji="1" lang="en-US" altLang="zh-CN" dirty="0" err="1" smtClean="0"/>
              <a:t>z,y</a:t>
            </a:r>
            <a:r>
              <a:rPr kumimoji="1" lang="en-US" altLang="zh-CN" dirty="0" smtClean="0"/>
              <a:t>) are true.</a:t>
            </a:r>
          </a:p>
          <a:p>
            <a:endParaRPr kumimoji="1" lang="en-US" altLang="zh-CN" dirty="0"/>
          </a:p>
        </p:txBody>
      </p:sp>
    </p:spTree>
    <p:extLst>
      <p:ext uri="{BB962C8B-B14F-4D97-AF65-F5344CB8AC3E}">
        <p14:creationId xmlns:p14="http://schemas.microsoft.com/office/powerpoint/2010/main" val="1609217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Look into Malware SPEC Language</a:t>
            </a:r>
            <a:endParaRPr kumimoji="1" lang="zh-CN" altLang="en-US" sz="2800" b="1" dirty="0"/>
          </a:p>
        </p:txBody>
      </p:sp>
      <p:sp>
        <p:nvSpPr>
          <p:cNvPr id="2" name="文本框 1"/>
          <p:cNvSpPr txBox="1"/>
          <p:nvPr/>
        </p:nvSpPr>
        <p:spPr>
          <a:xfrm>
            <a:off x="1377387" y="1597306"/>
            <a:ext cx="8588416" cy="2031325"/>
          </a:xfrm>
          <a:prstGeom prst="rect">
            <a:avLst/>
          </a:prstGeom>
          <a:noFill/>
        </p:spPr>
        <p:txBody>
          <a:bodyPr wrap="square" rtlCol="0">
            <a:spAutoFit/>
          </a:bodyPr>
          <a:lstStyle/>
          <a:p>
            <a:r>
              <a:rPr kumimoji="1" lang="en-US" altLang="zh-CN" dirty="0" err="1" smtClean="0"/>
              <a:t>Datalog</a:t>
            </a:r>
            <a:r>
              <a:rPr kumimoji="1" lang="en-US" altLang="zh-CN" dirty="0" smtClean="0"/>
              <a:t> </a:t>
            </a:r>
            <a:r>
              <a:rPr kumimoji="1" lang="en-US" altLang="zh-CN" dirty="0" smtClean="0"/>
              <a:t>Preliminaries</a:t>
            </a:r>
          </a:p>
          <a:p>
            <a:endParaRPr kumimoji="1" lang="en-US" altLang="zh-CN" dirty="0" smtClean="0"/>
          </a:p>
          <a:p>
            <a:r>
              <a:rPr kumimoji="1" lang="en-US" altLang="zh-CN" dirty="0" smtClean="0"/>
              <a:t>Example:</a:t>
            </a:r>
            <a:endParaRPr kumimoji="1" lang="en-US" altLang="zh-CN" dirty="0"/>
          </a:p>
          <a:p>
            <a:r>
              <a:rPr kumimoji="1" lang="en-US" altLang="zh-CN" dirty="0" smtClean="0"/>
              <a:t>	Ancestor(x, y) :- parent(</a:t>
            </a:r>
            <a:r>
              <a:rPr kumimoji="1" lang="en-US" altLang="zh-CN" dirty="0" err="1" smtClean="0"/>
              <a:t>x,z</a:t>
            </a:r>
            <a:r>
              <a:rPr kumimoji="1" lang="en-US" altLang="zh-CN" dirty="0" smtClean="0"/>
              <a:t>), ancestor(</a:t>
            </a:r>
            <a:r>
              <a:rPr kumimoji="1" lang="en-US" altLang="zh-CN" dirty="0" err="1" smtClean="0"/>
              <a:t>z,y</a:t>
            </a:r>
            <a:r>
              <a:rPr kumimoji="1" lang="en-US" altLang="zh-CN" dirty="0" smtClean="0"/>
              <a:t>)</a:t>
            </a:r>
          </a:p>
          <a:p>
            <a:endParaRPr kumimoji="1" lang="en-US" altLang="zh-CN" dirty="0"/>
          </a:p>
          <a:p>
            <a:r>
              <a:rPr kumimoji="1" lang="en-US" altLang="zh-CN" dirty="0" smtClean="0"/>
              <a:t>ancestor(x, y) is true if both </a:t>
            </a:r>
            <a:r>
              <a:rPr kumimoji="1" lang="en-US" altLang="zh-CN" dirty="0"/>
              <a:t>parent(</a:t>
            </a:r>
            <a:r>
              <a:rPr kumimoji="1" lang="en-US" altLang="zh-CN" dirty="0" err="1"/>
              <a:t>x,z</a:t>
            </a:r>
            <a:r>
              <a:rPr kumimoji="1" lang="en-US" altLang="zh-CN" dirty="0"/>
              <a:t>), </a:t>
            </a:r>
            <a:r>
              <a:rPr kumimoji="1" lang="en-US" altLang="zh-CN" dirty="0" smtClean="0"/>
              <a:t>ancestor(</a:t>
            </a:r>
            <a:r>
              <a:rPr kumimoji="1" lang="en-US" altLang="zh-CN" dirty="0" err="1" smtClean="0"/>
              <a:t>z,y</a:t>
            </a:r>
            <a:r>
              <a:rPr kumimoji="1" lang="en-US" altLang="zh-CN" dirty="0" smtClean="0"/>
              <a:t>) are true.</a:t>
            </a:r>
          </a:p>
          <a:p>
            <a:endParaRPr kumimoji="1" lang="en-US" altLang="zh-CN" dirty="0"/>
          </a:p>
        </p:txBody>
      </p:sp>
      <p:pic>
        <p:nvPicPr>
          <p:cNvPr id="6" name="图片 5"/>
          <p:cNvPicPr>
            <a:picLocks noChangeAspect="1"/>
          </p:cNvPicPr>
          <p:nvPr/>
        </p:nvPicPr>
        <p:blipFill>
          <a:blip r:embed="rId3"/>
          <a:stretch>
            <a:fillRect/>
          </a:stretch>
        </p:blipFill>
        <p:spPr>
          <a:xfrm>
            <a:off x="6013912" y="4215917"/>
            <a:ext cx="4864100" cy="1358900"/>
          </a:xfrm>
          <a:prstGeom prst="rect">
            <a:avLst/>
          </a:prstGeom>
        </p:spPr>
      </p:pic>
      <p:sp>
        <p:nvSpPr>
          <p:cNvPr id="7" name="圆角矩形 6"/>
          <p:cNvSpPr/>
          <p:nvPr/>
        </p:nvSpPr>
        <p:spPr>
          <a:xfrm>
            <a:off x="6013912" y="4614169"/>
            <a:ext cx="4864100" cy="9606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61616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Look into Malware SPEC Language</a:t>
            </a:r>
            <a:endParaRPr kumimoji="1" lang="zh-CN" altLang="en-US" sz="2800" b="1" dirty="0"/>
          </a:p>
        </p:txBody>
      </p:sp>
      <p:sp>
        <p:nvSpPr>
          <p:cNvPr id="2" name="文本框 1"/>
          <p:cNvSpPr txBox="1"/>
          <p:nvPr/>
        </p:nvSpPr>
        <p:spPr>
          <a:xfrm>
            <a:off x="1377387" y="1597306"/>
            <a:ext cx="10399963" cy="2585323"/>
          </a:xfrm>
          <a:prstGeom prst="rect">
            <a:avLst/>
          </a:prstGeom>
          <a:noFill/>
        </p:spPr>
        <p:txBody>
          <a:bodyPr wrap="none" rtlCol="0">
            <a:spAutoFit/>
          </a:bodyPr>
          <a:lstStyle/>
          <a:p>
            <a:r>
              <a:rPr kumimoji="1" lang="en-US" altLang="zh-CN" dirty="0" err="1" smtClean="0"/>
              <a:t>Apposcopy</a:t>
            </a:r>
            <a:r>
              <a:rPr kumimoji="1" lang="en-US" altLang="zh-CN" dirty="0" smtClean="0"/>
              <a:t> </a:t>
            </a:r>
            <a:r>
              <a:rPr kumimoji="1" lang="en-US" altLang="zh-CN" dirty="0" smtClean="0"/>
              <a:t>Build-in Predicate</a:t>
            </a:r>
          </a:p>
          <a:p>
            <a:r>
              <a:rPr kumimoji="1" lang="en-US" altLang="zh-CN" dirty="0"/>
              <a:t>	</a:t>
            </a:r>
            <a:r>
              <a:rPr kumimoji="1" lang="en-US" altLang="zh-CN" dirty="0" err="1" smtClean="0"/>
              <a:t>Conponent</a:t>
            </a:r>
            <a:r>
              <a:rPr kumimoji="1" lang="en-US" altLang="zh-CN" dirty="0" smtClean="0"/>
              <a:t> Type Predicate</a:t>
            </a:r>
          </a:p>
          <a:p>
            <a:r>
              <a:rPr kumimoji="1" lang="en-US" altLang="zh-CN" dirty="0"/>
              <a:t>	</a:t>
            </a:r>
            <a:r>
              <a:rPr kumimoji="1" lang="en-US" altLang="zh-CN" dirty="0" smtClean="0"/>
              <a:t>	</a:t>
            </a:r>
            <a:r>
              <a:rPr lang="en-US" altLang="zh-CN" dirty="0" smtClean="0"/>
              <a:t>Corresponding </a:t>
            </a:r>
            <a:r>
              <a:rPr lang="en-US" altLang="zh-CN" dirty="0"/>
              <a:t>to each of these Android components, </a:t>
            </a:r>
            <a:r>
              <a:rPr lang="en-US" altLang="zh-CN" dirty="0" err="1" smtClean="0"/>
              <a:t>Apposcopy</a:t>
            </a:r>
            <a:r>
              <a:rPr lang="en-US" altLang="zh-CN" dirty="0" smtClean="0"/>
              <a:t> </a:t>
            </a:r>
            <a:r>
              <a:rPr lang="en-US" altLang="zh-CN" dirty="0"/>
              <a:t>provides pre-defined predicates </a:t>
            </a:r>
            <a:endParaRPr lang="en-US" altLang="zh-CN" dirty="0" smtClean="0"/>
          </a:p>
          <a:p>
            <a:r>
              <a:rPr lang="en-US" altLang="zh-CN" dirty="0"/>
              <a:t>	</a:t>
            </a:r>
            <a:r>
              <a:rPr lang="en-US" altLang="zh-CN" dirty="0" smtClean="0"/>
              <a:t>	called </a:t>
            </a:r>
            <a:r>
              <a:rPr lang="en-US" altLang="zh-CN" dirty="0"/>
              <a:t>service(C), activity(C), receiver(C), and </a:t>
            </a:r>
            <a:r>
              <a:rPr lang="en-US" altLang="zh-CN" dirty="0" err="1"/>
              <a:t>contentprovider</a:t>
            </a:r>
            <a:r>
              <a:rPr lang="en-US" altLang="zh-CN" dirty="0"/>
              <a:t>(C) which represent the type of </a:t>
            </a:r>
            <a:endParaRPr lang="en-US" altLang="zh-CN" dirty="0" smtClean="0"/>
          </a:p>
          <a:p>
            <a:r>
              <a:rPr lang="en-US" altLang="zh-CN" dirty="0"/>
              <a:t>	</a:t>
            </a:r>
            <a:r>
              <a:rPr lang="en-US" altLang="zh-CN" dirty="0" smtClean="0"/>
              <a:t>	component </a:t>
            </a:r>
            <a:r>
              <a:rPr lang="en-US" altLang="zh-CN" dirty="0"/>
              <a:t>C. </a:t>
            </a:r>
            <a:endParaRPr lang="en-US" altLang="zh-CN" dirty="0" smtClean="0"/>
          </a:p>
          <a:p>
            <a:endParaRPr lang="en-US" altLang="zh-CN" dirty="0"/>
          </a:p>
          <a:p>
            <a:r>
              <a:rPr lang="en-US" altLang="zh-CN" dirty="0" smtClean="0"/>
              <a:t>		For </a:t>
            </a:r>
            <a:r>
              <a:rPr lang="en-US" altLang="zh-CN" dirty="0"/>
              <a:t>example, activity(C) is true if C is an Activity. Each of these four predicates </a:t>
            </a:r>
            <a:r>
              <a:rPr lang="en-US" altLang="zh-CN" dirty="0" smtClean="0"/>
              <a:t>correspond </a:t>
            </a:r>
            <a:r>
              <a:rPr lang="en-US" altLang="zh-CN" dirty="0"/>
              <a:t>to </a:t>
            </a:r>
            <a:endParaRPr lang="en-US" altLang="zh-CN" dirty="0" smtClean="0"/>
          </a:p>
          <a:p>
            <a:r>
              <a:rPr lang="en-US" altLang="zh-CN" dirty="0"/>
              <a:t>	</a:t>
            </a:r>
            <a:r>
              <a:rPr lang="en-US" altLang="zh-CN" dirty="0" smtClean="0"/>
              <a:t>	relations </a:t>
            </a:r>
            <a:r>
              <a:rPr lang="en-US" altLang="zh-CN" dirty="0"/>
              <a:t>of type (comp : C) where domain C is the set of all components in the application </a:t>
            </a:r>
            <a:endParaRPr lang="en-US" altLang="zh-CN" dirty="0"/>
          </a:p>
          <a:p>
            <a:endParaRPr kumimoji="1" lang="en-US" altLang="zh-CN" dirty="0" smtClean="0"/>
          </a:p>
        </p:txBody>
      </p:sp>
      <p:pic>
        <p:nvPicPr>
          <p:cNvPr id="4" name="图片 3"/>
          <p:cNvPicPr>
            <a:picLocks noChangeAspect="1"/>
          </p:cNvPicPr>
          <p:nvPr/>
        </p:nvPicPr>
        <p:blipFill>
          <a:blip r:embed="rId3"/>
          <a:stretch>
            <a:fillRect/>
          </a:stretch>
        </p:blipFill>
        <p:spPr>
          <a:xfrm>
            <a:off x="6013912" y="4215917"/>
            <a:ext cx="4864100" cy="1358900"/>
          </a:xfrm>
          <a:prstGeom prst="rect">
            <a:avLst/>
          </a:prstGeom>
        </p:spPr>
      </p:pic>
    </p:spTree>
    <p:extLst>
      <p:ext uri="{BB962C8B-B14F-4D97-AF65-F5344CB8AC3E}">
        <p14:creationId xmlns:p14="http://schemas.microsoft.com/office/powerpoint/2010/main" val="15414400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Look into Malware SPEC Language</a:t>
            </a:r>
            <a:endParaRPr kumimoji="1" lang="zh-CN" altLang="en-US" sz="2800" b="1" dirty="0"/>
          </a:p>
        </p:txBody>
      </p:sp>
      <p:sp>
        <p:nvSpPr>
          <p:cNvPr id="2" name="文本框 1"/>
          <p:cNvSpPr txBox="1"/>
          <p:nvPr/>
        </p:nvSpPr>
        <p:spPr>
          <a:xfrm>
            <a:off x="1377387" y="1597306"/>
            <a:ext cx="2988319" cy="923330"/>
          </a:xfrm>
          <a:prstGeom prst="rect">
            <a:avLst/>
          </a:prstGeom>
          <a:noFill/>
        </p:spPr>
        <p:txBody>
          <a:bodyPr wrap="none" rtlCol="0">
            <a:spAutoFit/>
          </a:bodyPr>
          <a:lstStyle/>
          <a:p>
            <a:r>
              <a:rPr kumimoji="1" lang="en-US" altLang="zh-CN" dirty="0" err="1" smtClean="0"/>
              <a:t>Apposcopy</a:t>
            </a:r>
            <a:r>
              <a:rPr kumimoji="1" lang="en-US" altLang="zh-CN" dirty="0" smtClean="0"/>
              <a:t> </a:t>
            </a:r>
            <a:r>
              <a:rPr kumimoji="1" lang="en-US" altLang="zh-CN" dirty="0" smtClean="0"/>
              <a:t>Build-in Predicate</a:t>
            </a:r>
          </a:p>
          <a:p>
            <a:r>
              <a:rPr kumimoji="1" lang="en-US" altLang="zh-CN" dirty="0"/>
              <a:t>	</a:t>
            </a:r>
            <a:r>
              <a:rPr kumimoji="1" lang="en-US" altLang="zh-CN" dirty="0" smtClean="0"/>
              <a:t>Predicate ICC</a:t>
            </a:r>
          </a:p>
          <a:p>
            <a:r>
              <a:rPr kumimoji="1" lang="en-US" altLang="zh-CN" dirty="0"/>
              <a:t>	</a:t>
            </a:r>
            <a:r>
              <a:rPr kumimoji="1" lang="en-US" altLang="zh-CN" dirty="0" smtClean="0"/>
              <a:t>	</a:t>
            </a:r>
          </a:p>
        </p:txBody>
      </p:sp>
      <p:pic>
        <p:nvPicPr>
          <p:cNvPr id="3" name="图片 2"/>
          <p:cNvPicPr>
            <a:picLocks noChangeAspect="1"/>
          </p:cNvPicPr>
          <p:nvPr/>
        </p:nvPicPr>
        <p:blipFill>
          <a:blip r:embed="rId3"/>
          <a:stretch>
            <a:fillRect/>
          </a:stretch>
        </p:blipFill>
        <p:spPr>
          <a:xfrm>
            <a:off x="1377387" y="2520636"/>
            <a:ext cx="5194300" cy="1981200"/>
          </a:xfrm>
          <a:prstGeom prst="rect">
            <a:avLst/>
          </a:prstGeom>
        </p:spPr>
      </p:pic>
      <p:pic>
        <p:nvPicPr>
          <p:cNvPr id="4" name="图片 3"/>
          <p:cNvPicPr>
            <a:picLocks noChangeAspect="1"/>
          </p:cNvPicPr>
          <p:nvPr/>
        </p:nvPicPr>
        <p:blipFill>
          <a:blip r:embed="rId4"/>
          <a:stretch>
            <a:fillRect/>
          </a:stretch>
        </p:blipFill>
        <p:spPr>
          <a:xfrm>
            <a:off x="6899235" y="2635250"/>
            <a:ext cx="4991100" cy="1587500"/>
          </a:xfrm>
          <a:prstGeom prst="rect">
            <a:avLst/>
          </a:prstGeom>
        </p:spPr>
      </p:pic>
    </p:spTree>
    <p:extLst>
      <p:ext uri="{BB962C8B-B14F-4D97-AF65-F5344CB8AC3E}">
        <p14:creationId xmlns:p14="http://schemas.microsoft.com/office/powerpoint/2010/main" val="3202626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Look into Malware SPEC Language</a:t>
            </a:r>
            <a:endParaRPr kumimoji="1" lang="zh-CN" altLang="en-US" sz="2800" b="1" dirty="0"/>
          </a:p>
        </p:txBody>
      </p:sp>
      <p:sp>
        <p:nvSpPr>
          <p:cNvPr id="2" name="文本框 1"/>
          <p:cNvSpPr txBox="1"/>
          <p:nvPr/>
        </p:nvSpPr>
        <p:spPr>
          <a:xfrm>
            <a:off x="1377387" y="1597306"/>
            <a:ext cx="5307863" cy="1754326"/>
          </a:xfrm>
          <a:prstGeom prst="rect">
            <a:avLst/>
          </a:prstGeom>
          <a:noFill/>
        </p:spPr>
        <p:txBody>
          <a:bodyPr wrap="none" rtlCol="0">
            <a:spAutoFit/>
          </a:bodyPr>
          <a:lstStyle/>
          <a:p>
            <a:r>
              <a:rPr kumimoji="1" lang="en-US" altLang="zh-CN" dirty="0" err="1" smtClean="0"/>
              <a:t>Apposcopy</a:t>
            </a:r>
            <a:r>
              <a:rPr kumimoji="1" lang="en-US" altLang="zh-CN" dirty="0" smtClean="0"/>
              <a:t> </a:t>
            </a:r>
            <a:r>
              <a:rPr kumimoji="1" lang="en-US" altLang="zh-CN" dirty="0" smtClean="0"/>
              <a:t>Build-in Predicate</a:t>
            </a:r>
          </a:p>
          <a:p>
            <a:r>
              <a:rPr kumimoji="1" lang="en-US" altLang="zh-CN" dirty="0"/>
              <a:t>	</a:t>
            </a:r>
            <a:r>
              <a:rPr kumimoji="1" lang="en-US" altLang="zh-CN" dirty="0" smtClean="0"/>
              <a:t>Predicate ICC</a:t>
            </a:r>
          </a:p>
          <a:p>
            <a:r>
              <a:rPr kumimoji="1" lang="en-US" altLang="zh-CN" dirty="0"/>
              <a:t>	</a:t>
            </a:r>
            <a:r>
              <a:rPr kumimoji="1" lang="en-US" altLang="zh-CN" dirty="0" smtClean="0"/>
              <a:t>	</a:t>
            </a:r>
            <a:r>
              <a:rPr kumimoji="1" lang="en-US" altLang="zh-CN" dirty="0" err="1" smtClean="0"/>
              <a:t>icc</a:t>
            </a:r>
            <a:r>
              <a:rPr kumimoji="1" lang="en-US" altLang="zh-CN" dirty="0" smtClean="0"/>
              <a:t> </a:t>
            </a:r>
            <a:r>
              <a:rPr lang="en-US" altLang="zh-CN" dirty="0" smtClean="0"/>
              <a:t>(source </a:t>
            </a:r>
            <a:r>
              <a:rPr lang="en-US" altLang="zh-CN" dirty="0"/>
              <a:t>: C, target : C, action : A, data : D) </a:t>
            </a:r>
            <a:endParaRPr lang="en-US" altLang="zh-CN" dirty="0"/>
          </a:p>
          <a:p>
            <a:endParaRPr kumimoji="1" lang="en-US" altLang="zh-CN" dirty="0" smtClean="0"/>
          </a:p>
          <a:p>
            <a:r>
              <a:rPr kumimoji="1" lang="en-US" altLang="zh-CN" dirty="0" smtClean="0"/>
              <a:t>Example:</a:t>
            </a:r>
          </a:p>
          <a:p>
            <a:r>
              <a:rPr kumimoji="1" lang="en-US" altLang="zh-CN" dirty="0"/>
              <a:t>	</a:t>
            </a:r>
            <a:r>
              <a:rPr kumimoji="1" lang="en-US" altLang="zh-CN" dirty="0" err="1" smtClean="0"/>
              <a:t>icc</a:t>
            </a:r>
            <a:r>
              <a:rPr lang="en-US" altLang="zh-CN" dirty="0" smtClean="0"/>
              <a:t>(p, q, a, d)</a:t>
            </a:r>
            <a:endParaRPr kumimoji="1" lang="en-US" altLang="zh-CN" dirty="0" smtClean="0"/>
          </a:p>
        </p:txBody>
      </p:sp>
    </p:spTree>
    <p:extLst>
      <p:ext uri="{BB962C8B-B14F-4D97-AF65-F5344CB8AC3E}">
        <p14:creationId xmlns:p14="http://schemas.microsoft.com/office/powerpoint/2010/main" val="1728840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Look into Malware SPEC Language</a:t>
            </a:r>
            <a:endParaRPr kumimoji="1" lang="zh-CN" altLang="en-US" sz="2800" b="1" dirty="0"/>
          </a:p>
        </p:txBody>
      </p:sp>
      <p:sp>
        <p:nvSpPr>
          <p:cNvPr id="2" name="文本框 1"/>
          <p:cNvSpPr txBox="1"/>
          <p:nvPr/>
        </p:nvSpPr>
        <p:spPr>
          <a:xfrm>
            <a:off x="1377387" y="1597306"/>
            <a:ext cx="5307863" cy="1754326"/>
          </a:xfrm>
          <a:prstGeom prst="rect">
            <a:avLst/>
          </a:prstGeom>
          <a:noFill/>
        </p:spPr>
        <p:txBody>
          <a:bodyPr wrap="none" rtlCol="0">
            <a:spAutoFit/>
          </a:bodyPr>
          <a:lstStyle/>
          <a:p>
            <a:r>
              <a:rPr kumimoji="1" lang="en-US" altLang="zh-CN" dirty="0" err="1" smtClean="0"/>
              <a:t>Apposcopy</a:t>
            </a:r>
            <a:r>
              <a:rPr kumimoji="1" lang="en-US" altLang="zh-CN" dirty="0" smtClean="0"/>
              <a:t> </a:t>
            </a:r>
            <a:r>
              <a:rPr kumimoji="1" lang="en-US" altLang="zh-CN" dirty="0" smtClean="0"/>
              <a:t>Build-in Predicate</a:t>
            </a:r>
          </a:p>
          <a:p>
            <a:r>
              <a:rPr kumimoji="1" lang="en-US" altLang="zh-CN" dirty="0"/>
              <a:t>	</a:t>
            </a:r>
            <a:r>
              <a:rPr kumimoji="1" lang="en-US" altLang="zh-CN" dirty="0" smtClean="0"/>
              <a:t>Predicate ICC</a:t>
            </a:r>
          </a:p>
          <a:p>
            <a:r>
              <a:rPr kumimoji="1" lang="en-US" altLang="zh-CN" dirty="0"/>
              <a:t>	</a:t>
            </a:r>
            <a:r>
              <a:rPr kumimoji="1" lang="en-US" altLang="zh-CN" dirty="0" smtClean="0"/>
              <a:t>	</a:t>
            </a:r>
            <a:r>
              <a:rPr kumimoji="1" lang="en-US" altLang="zh-CN" dirty="0" err="1" smtClean="0"/>
              <a:t>icc</a:t>
            </a:r>
            <a:r>
              <a:rPr kumimoji="1" lang="en-US" altLang="zh-CN" dirty="0" smtClean="0"/>
              <a:t> </a:t>
            </a:r>
            <a:r>
              <a:rPr lang="en-US" altLang="zh-CN" dirty="0" smtClean="0"/>
              <a:t>(source </a:t>
            </a:r>
            <a:r>
              <a:rPr lang="en-US" altLang="zh-CN" dirty="0"/>
              <a:t>: C, target : C, action : A, data : D) </a:t>
            </a:r>
            <a:endParaRPr lang="en-US" altLang="zh-CN" dirty="0"/>
          </a:p>
          <a:p>
            <a:endParaRPr kumimoji="1" lang="en-US" altLang="zh-CN" dirty="0" smtClean="0"/>
          </a:p>
          <a:p>
            <a:r>
              <a:rPr kumimoji="1" lang="en-US" altLang="zh-CN" dirty="0" smtClean="0"/>
              <a:t>Example:</a:t>
            </a:r>
          </a:p>
          <a:p>
            <a:r>
              <a:rPr kumimoji="1" lang="en-US" altLang="zh-CN" dirty="0"/>
              <a:t>	</a:t>
            </a:r>
            <a:r>
              <a:rPr kumimoji="1" lang="en-US" altLang="zh-CN" dirty="0" err="1" smtClean="0"/>
              <a:t>icc</a:t>
            </a:r>
            <a:r>
              <a:rPr lang="en-US" altLang="zh-CN" dirty="0" smtClean="0"/>
              <a:t>(p, q, a, d)</a:t>
            </a:r>
            <a:endParaRPr kumimoji="1" lang="en-US" altLang="zh-CN" dirty="0" smtClean="0"/>
          </a:p>
        </p:txBody>
      </p:sp>
      <p:sp>
        <p:nvSpPr>
          <p:cNvPr id="3" name="文本框 2"/>
          <p:cNvSpPr txBox="1"/>
          <p:nvPr/>
        </p:nvSpPr>
        <p:spPr>
          <a:xfrm>
            <a:off x="6868891" y="526893"/>
            <a:ext cx="4530618" cy="6186309"/>
          </a:xfrm>
          <a:prstGeom prst="rect">
            <a:avLst/>
          </a:prstGeom>
          <a:noFill/>
        </p:spPr>
        <p:txBody>
          <a:bodyPr wrap="square" rtlCol="0">
            <a:spAutoFit/>
          </a:bodyPr>
          <a:lstStyle/>
          <a:p>
            <a:r>
              <a:rPr lang="en-US" altLang="zh-CN" dirty="0"/>
              <a:t>Definition </a:t>
            </a:r>
            <a:r>
              <a:rPr lang="en-US" altLang="zh-CN" dirty="0" smtClean="0"/>
              <a:t>1</a:t>
            </a:r>
            <a:r>
              <a:rPr lang="en-US" altLang="zh-CN" dirty="0"/>
              <a:t>. The target of an ICC site, m(</a:t>
            </a:r>
            <a:r>
              <a:rPr lang="en-US" altLang="zh-CN" dirty="0" err="1"/>
              <a:t>i</a:t>
            </a:r>
            <a:r>
              <a:rPr lang="en-US" altLang="zh-CN" dirty="0" smtClean="0"/>
              <a:t>, . </a:t>
            </a:r>
            <a:r>
              <a:rPr lang="en-US" altLang="zh-CN" dirty="0"/>
              <a:t>. .), is the set of components that will receive the intent stored in variable </a:t>
            </a:r>
            <a:r>
              <a:rPr lang="en-US" altLang="zh-CN" dirty="0" err="1"/>
              <a:t>i</a:t>
            </a:r>
            <a:r>
              <a:rPr lang="en-US" altLang="zh-CN" dirty="0"/>
              <a:t> in some execution of the application. </a:t>
            </a:r>
            <a:endParaRPr lang="en-US" altLang="zh-CN" dirty="0" smtClean="0"/>
          </a:p>
          <a:p>
            <a:endParaRPr lang="en-US" altLang="zh-CN" dirty="0"/>
          </a:p>
          <a:p>
            <a:r>
              <a:rPr lang="en-US" altLang="zh-CN" dirty="0"/>
              <a:t>Definition </a:t>
            </a:r>
            <a:r>
              <a:rPr lang="en-US" altLang="zh-CN" dirty="0" smtClean="0"/>
              <a:t>2</a:t>
            </a:r>
            <a:r>
              <a:rPr lang="en-US" altLang="zh-CN" dirty="0"/>
              <a:t>. We write m1 </a:t>
            </a:r>
            <a:r>
              <a:rPr lang="en-US" altLang="zh-CN" dirty="0" smtClean="0"/>
              <a:t>-&gt;* </a:t>
            </a:r>
            <a:r>
              <a:rPr lang="en-US" altLang="zh-CN" dirty="0"/>
              <a:t>m2 </a:t>
            </a:r>
            <a:r>
              <a:rPr lang="en-US" altLang="zh-CN" dirty="0" smtClean="0"/>
              <a:t>if </a:t>
            </a:r>
            <a:r>
              <a:rPr lang="en-US" altLang="zh-CN" dirty="0"/>
              <a:t>method m1 </a:t>
            </a:r>
            <a:r>
              <a:rPr lang="en-US" altLang="zh-CN" dirty="0" smtClean="0"/>
              <a:t>directly </a:t>
            </a:r>
            <a:r>
              <a:rPr lang="en-US" altLang="zh-CN" dirty="0"/>
              <a:t>calls m2 in some execution of the program. We define </a:t>
            </a:r>
            <a:r>
              <a:rPr lang="en-US" altLang="zh-CN" dirty="0" smtClean="0"/>
              <a:t>-&gt;* </a:t>
            </a:r>
            <a:r>
              <a:rPr lang="en-US" altLang="zh-CN" dirty="0"/>
              <a:t>to be the reflexive transitive closure of </a:t>
            </a:r>
            <a:r>
              <a:rPr lang="en-US" altLang="zh-CN" dirty="0" smtClean="0"/>
              <a:t> -&gt;. </a:t>
            </a:r>
            <a:endParaRPr lang="en-US" altLang="zh-CN" dirty="0"/>
          </a:p>
          <a:p>
            <a:r>
              <a:rPr lang="en-US" altLang="zh-CN" dirty="0"/>
              <a:t>In other words, m1 </a:t>
            </a:r>
            <a:r>
              <a:rPr lang="en-US" altLang="zh-CN" dirty="0" smtClean="0"/>
              <a:t>-&gt;* </a:t>
            </a:r>
            <a:r>
              <a:rPr lang="en-US" altLang="zh-CN" dirty="0"/>
              <a:t>m2 if m1 transitively calls m2. </a:t>
            </a:r>
            <a:endParaRPr lang="en-US" altLang="zh-CN" dirty="0" smtClean="0"/>
          </a:p>
          <a:p>
            <a:endParaRPr lang="en-US" altLang="zh-CN" dirty="0"/>
          </a:p>
          <a:p>
            <a:r>
              <a:rPr lang="en-US" altLang="zh-CN" dirty="0"/>
              <a:t>Definition </a:t>
            </a:r>
            <a:r>
              <a:rPr lang="en-US" altLang="zh-CN" dirty="0" smtClean="0"/>
              <a:t>3</a:t>
            </a:r>
            <a:r>
              <a:rPr lang="en-US" altLang="zh-CN" dirty="0"/>
              <a:t>. The predicate </a:t>
            </a:r>
            <a:r>
              <a:rPr lang="en-US" altLang="zh-CN" dirty="0" err="1"/>
              <a:t>icc</a:t>
            </a:r>
            <a:r>
              <a:rPr lang="en-US" altLang="zh-CN" dirty="0"/>
              <a:t>(</a:t>
            </a:r>
            <a:r>
              <a:rPr lang="en-US" altLang="zh-CN" dirty="0" err="1"/>
              <a:t>p,q,a,d</a:t>
            </a:r>
            <a:r>
              <a:rPr lang="en-US" altLang="zh-CN" dirty="0"/>
              <a:t>) is true </a:t>
            </a:r>
            <a:r>
              <a:rPr lang="en-US" altLang="zh-CN" dirty="0" smtClean="0"/>
              <a:t>if</a:t>
            </a:r>
          </a:p>
          <a:p>
            <a:r>
              <a:rPr lang="en-US" altLang="zh-CN" dirty="0" smtClean="0"/>
              <a:t> </a:t>
            </a:r>
            <a:r>
              <a:rPr lang="en-US" altLang="zh-CN" dirty="0"/>
              <a:t>(</a:t>
            </a:r>
            <a:r>
              <a:rPr lang="en-US" altLang="zh-CN" dirty="0" err="1"/>
              <a:t>i</a:t>
            </a:r>
            <a:r>
              <a:rPr lang="en-US" altLang="zh-CN" dirty="0"/>
              <a:t>) m1 is a life-cycle method defined in component p</a:t>
            </a:r>
            <a:r>
              <a:rPr lang="en-US" altLang="zh-CN" dirty="0" smtClean="0"/>
              <a:t>,</a:t>
            </a:r>
          </a:p>
          <a:p>
            <a:r>
              <a:rPr lang="en-US" altLang="zh-CN" dirty="0" smtClean="0"/>
              <a:t> </a:t>
            </a:r>
            <a:r>
              <a:rPr lang="en-US" altLang="zh-CN" dirty="0"/>
              <a:t>(ii) m1 </a:t>
            </a:r>
            <a:r>
              <a:rPr lang="en-US" altLang="zh-CN" dirty="0" smtClean="0"/>
              <a:t>-&gt;* </a:t>
            </a:r>
            <a:r>
              <a:rPr lang="en-US" altLang="zh-CN" dirty="0"/>
              <a:t>m2</a:t>
            </a:r>
            <a:r>
              <a:rPr lang="en-US" altLang="zh-CN" dirty="0" smtClean="0"/>
              <a:t>,</a:t>
            </a:r>
          </a:p>
          <a:p>
            <a:r>
              <a:rPr lang="en-US" altLang="zh-CN" dirty="0" smtClean="0"/>
              <a:t> </a:t>
            </a:r>
            <a:r>
              <a:rPr lang="en-US" altLang="zh-CN" dirty="0"/>
              <a:t>(iii) m2 contains an ICC site whose target is component q, </a:t>
            </a:r>
            <a:r>
              <a:rPr lang="en-US" altLang="zh-CN" dirty="0" smtClean="0"/>
              <a:t>and</a:t>
            </a:r>
          </a:p>
          <a:p>
            <a:r>
              <a:rPr lang="en-US" altLang="zh-CN" dirty="0" smtClean="0"/>
              <a:t> </a:t>
            </a:r>
            <a:r>
              <a:rPr lang="en-US" altLang="zh-CN" dirty="0"/>
              <a:t>(iv) the action and data values of the </a:t>
            </a:r>
            <a:r>
              <a:rPr lang="en-US" altLang="zh-CN" dirty="0" smtClean="0"/>
              <a:t>intent </a:t>
            </a:r>
            <a:r>
              <a:rPr lang="en-US" altLang="zh-CN" dirty="0"/>
              <a:t>are a and d, respectively. </a:t>
            </a:r>
            <a:endParaRPr lang="en-US" altLang="zh-CN" dirty="0"/>
          </a:p>
          <a:p>
            <a:endParaRPr kumimoji="1" lang="zh-CN" altLang="en-US" dirty="0"/>
          </a:p>
        </p:txBody>
      </p:sp>
    </p:spTree>
    <p:extLst>
      <p:ext uri="{BB962C8B-B14F-4D97-AF65-F5344CB8AC3E}">
        <p14:creationId xmlns:p14="http://schemas.microsoft.com/office/powerpoint/2010/main" val="7167402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Look into Malware SPEC Language</a:t>
            </a:r>
            <a:endParaRPr kumimoji="1" lang="zh-CN" altLang="en-US" sz="2800" b="1" dirty="0"/>
          </a:p>
        </p:txBody>
      </p:sp>
      <p:sp>
        <p:nvSpPr>
          <p:cNvPr id="2" name="文本框 1"/>
          <p:cNvSpPr txBox="1"/>
          <p:nvPr/>
        </p:nvSpPr>
        <p:spPr>
          <a:xfrm>
            <a:off x="1377387" y="1597306"/>
            <a:ext cx="5307863" cy="1754326"/>
          </a:xfrm>
          <a:prstGeom prst="rect">
            <a:avLst/>
          </a:prstGeom>
          <a:noFill/>
        </p:spPr>
        <p:txBody>
          <a:bodyPr wrap="none" rtlCol="0">
            <a:spAutoFit/>
          </a:bodyPr>
          <a:lstStyle/>
          <a:p>
            <a:r>
              <a:rPr kumimoji="1" lang="en-US" altLang="zh-CN" dirty="0" err="1" smtClean="0"/>
              <a:t>Apposcopy</a:t>
            </a:r>
            <a:r>
              <a:rPr kumimoji="1" lang="en-US" altLang="zh-CN" dirty="0" smtClean="0"/>
              <a:t> </a:t>
            </a:r>
            <a:r>
              <a:rPr kumimoji="1" lang="en-US" altLang="zh-CN" dirty="0" smtClean="0"/>
              <a:t>Build-in Predicate</a:t>
            </a:r>
          </a:p>
          <a:p>
            <a:r>
              <a:rPr kumimoji="1" lang="en-US" altLang="zh-CN" dirty="0"/>
              <a:t>	</a:t>
            </a:r>
            <a:r>
              <a:rPr kumimoji="1" lang="en-US" altLang="zh-CN" dirty="0" smtClean="0"/>
              <a:t>Predicate ICC</a:t>
            </a:r>
          </a:p>
          <a:p>
            <a:r>
              <a:rPr kumimoji="1" lang="en-US" altLang="zh-CN" dirty="0"/>
              <a:t>	</a:t>
            </a:r>
            <a:r>
              <a:rPr kumimoji="1" lang="en-US" altLang="zh-CN" dirty="0" smtClean="0"/>
              <a:t>	</a:t>
            </a:r>
            <a:r>
              <a:rPr kumimoji="1" lang="en-US" altLang="zh-CN" dirty="0" err="1" smtClean="0"/>
              <a:t>icc</a:t>
            </a:r>
            <a:r>
              <a:rPr kumimoji="1" lang="en-US" altLang="zh-CN" dirty="0" smtClean="0"/>
              <a:t> </a:t>
            </a:r>
            <a:r>
              <a:rPr lang="en-US" altLang="zh-CN" dirty="0" smtClean="0"/>
              <a:t>(source </a:t>
            </a:r>
            <a:r>
              <a:rPr lang="en-US" altLang="zh-CN" dirty="0"/>
              <a:t>: C, target : C, action : A, data : D) </a:t>
            </a:r>
            <a:endParaRPr lang="en-US" altLang="zh-CN" dirty="0"/>
          </a:p>
          <a:p>
            <a:endParaRPr kumimoji="1" lang="en-US" altLang="zh-CN" dirty="0" smtClean="0"/>
          </a:p>
          <a:p>
            <a:r>
              <a:rPr kumimoji="1" lang="en-US" altLang="zh-CN" dirty="0" smtClean="0"/>
              <a:t>Example:</a:t>
            </a:r>
          </a:p>
          <a:p>
            <a:r>
              <a:rPr kumimoji="1" lang="en-US" altLang="zh-CN" dirty="0"/>
              <a:t>	</a:t>
            </a:r>
            <a:r>
              <a:rPr kumimoji="1" lang="en-US" altLang="zh-CN" dirty="0" err="1" smtClean="0"/>
              <a:t>icc</a:t>
            </a:r>
            <a:r>
              <a:rPr lang="en-US" altLang="zh-CN" dirty="0" smtClean="0"/>
              <a:t>(p, q, a, d)</a:t>
            </a:r>
            <a:endParaRPr kumimoji="1" lang="en-US" altLang="zh-CN" dirty="0" smtClean="0"/>
          </a:p>
        </p:txBody>
      </p:sp>
      <p:sp>
        <p:nvSpPr>
          <p:cNvPr id="3" name="文本框 2"/>
          <p:cNvSpPr txBox="1"/>
          <p:nvPr/>
        </p:nvSpPr>
        <p:spPr>
          <a:xfrm>
            <a:off x="6868891" y="526893"/>
            <a:ext cx="4530618" cy="6186309"/>
          </a:xfrm>
          <a:prstGeom prst="rect">
            <a:avLst/>
          </a:prstGeom>
          <a:noFill/>
        </p:spPr>
        <p:txBody>
          <a:bodyPr wrap="square" rtlCol="0">
            <a:spAutoFit/>
          </a:bodyPr>
          <a:lstStyle/>
          <a:p>
            <a:r>
              <a:rPr lang="en-US" altLang="zh-CN" dirty="0"/>
              <a:t>Definition </a:t>
            </a:r>
            <a:r>
              <a:rPr lang="en-US" altLang="zh-CN" dirty="0" smtClean="0"/>
              <a:t>1</a:t>
            </a:r>
            <a:r>
              <a:rPr lang="en-US" altLang="zh-CN" dirty="0"/>
              <a:t>. The target of an ICC site, m(</a:t>
            </a:r>
            <a:r>
              <a:rPr lang="en-US" altLang="zh-CN" dirty="0" err="1"/>
              <a:t>i</a:t>
            </a:r>
            <a:r>
              <a:rPr lang="en-US" altLang="zh-CN" dirty="0" smtClean="0"/>
              <a:t>, . </a:t>
            </a:r>
            <a:r>
              <a:rPr lang="en-US" altLang="zh-CN" dirty="0"/>
              <a:t>. .), is the set of components that will receive the intent stored in variable </a:t>
            </a:r>
            <a:r>
              <a:rPr lang="en-US" altLang="zh-CN" dirty="0" err="1"/>
              <a:t>i</a:t>
            </a:r>
            <a:r>
              <a:rPr lang="en-US" altLang="zh-CN" dirty="0"/>
              <a:t> in some execution of the application. </a:t>
            </a:r>
            <a:endParaRPr lang="en-US" altLang="zh-CN" dirty="0" smtClean="0"/>
          </a:p>
          <a:p>
            <a:endParaRPr lang="en-US" altLang="zh-CN" dirty="0"/>
          </a:p>
          <a:p>
            <a:r>
              <a:rPr lang="en-US" altLang="zh-CN" dirty="0"/>
              <a:t>Definition </a:t>
            </a:r>
            <a:r>
              <a:rPr lang="en-US" altLang="zh-CN" dirty="0" smtClean="0"/>
              <a:t>2</a:t>
            </a:r>
            <a:r>
              <a:rPr lang="en-US" altLang="zh-CN" dirty="0"/>
              <a:t>. We write m1 </a:t>
            </a:r>
            <a:r>
              <a:rPr lang="en-US" altLang="zh-CN" dirty="0" smtClean="0"/>
              <a:t>-&gt;* </a:t>
            </a:r>
            <a:r>
              <a:rPr lang="en-US" altLang="zh-CN" dirty="0"/>
              <a:t>m2 </a:t>
            </a:r>
            <a:r>
              <a:rPr lang="en-US" altLang="zh-CN" dirty="0" smtClean="0"/>
              <a:t>if </a:t>
            </a:r>
            <a:r>
              <a:rPr lang="en-US" altLang="zh-CN" dirty="0"/>
              <a:t>method m1 </a:t>
            </a:r>
            <a:r>
              <a:rPr lang="en-US" altLang="zh-CN" dirty="0" smtClean="0"/>
              <a:t>directly </a:t>
            </a:r>
            <a:r>
              <a:rPr lang="en-US" altLang="zh-CN" dirty="0"/>
              <a:t>calls m2 in some execution of the program. We define </a:t>
            </a:r>
            <a:r>
              <a:rPr lang="en-US" altLang="zh-CN" dirty="0" smtClean="0"/>
              <a:t>-&gt;* </a:t>
            </a:r>
            <a:r>
              <a:rPr lang="en-US" altLang="zh-CN" dirty="0"/>
              <a:t>to be the reflexive transitive closure of </a:t>
            </a:r>
            <a:r>
              <a:rPr lang="en-US" altLang="zh-CN" dirty="0" smtClean="0"/>
              <a:t> -&gt;. </a:t>
            </a:r>
            <a:endParaRPr lang="en-US" altLang="zh-CN" dirty="0"/>
          </a:p>
          <a:p>
            <a:r>
              <a:rPr lang="en-US" altLang="zh-CN" dirty="0"/>
              <a:t>In other words, m1 </a:t>
            </a:r>
            <a:r>
              <a:rPr lang="en-US" altLang="zh-CN" dirty="0" smtClean="0"/>
              <a:t>-&gt;* </a:t>
            </a:r>
            <a:r>
              <a:rPr lang="en-US" altLang="zh-CN" dirty="0"/>
              <a:t>m2 if m1 transitively calls m2. </a:t>
            </a:r>
            <a:endParaRPr lang="en-US" altLang="zh-CN" dirty="0" smtClean="0"/>
          </a:p>
          <a:p>
            <a:endParaRPr lang="en-US" altLang="zh-CN" dirty="0"/>
          </a:p>
          <a:p>
            <a:r>
              <a:rPr lang="en-US" altLang="zh-CN" dirty="0"/>
              <a:t>Definition </a:t>
            </a:r>
            <a:r>
              <a:rPr lang="en-US" altLang="zh-CN" dirty="0" smtClean="0"/>
              <a:t>3</a:t>
            </a:r>
            <a:r>
              <a:rPr lang="en-US" altLang="zh-CN" dirty="0"/>
              <a:t>. The predicate </a:t>
            </a:r>
            <a:r>
              <a:rPr lang="en-US" altLang="zh-CN" dirty="0" err="1"/>
              <a:t>icc</a:t>
            </a:r>
            <a:r>
              <a:rPr lang="en-US" altLang="zh-CN" dirty="0"/>
              <a:t>(</a:t>
            </a:r>
            <a:r>
              <a:rPr lang="en-US" altLang="zh-CN" dirty="0" err="1"/>
              <a:t>p,q,a,d</a:t>
            </a:r>
            <a:r>
              <a:rPr lang="en-US" altLang="zh-CN" dirty="0"/>
              <a:t>) is true </a:t>
            </a:r>
            <a:r>
              <a:rPr lang="en-US" altLang="zh-CN" dirty="0" smtClean="0"/>
              <a:t>if</a:t>
            </a:r>
          </a:p>
          <a:p>
            <a:r>
              <a:rPr lang="en-US" altLang="zh-CN" dirty="0" smtClean="0"/>
              <a:t> </a:t>
            </a:r>
            <a:r>
              <a:rPr lang="en-US" altLang="zh-CN" dirty="0"/>
              <a:t>(</a:t>
            </a:r>
            <a:r>
              <a:rPr lang="en-US" altLang="zh-CN" dirty="0" err="1"/>
              <a:t>i</a:t>
            </a:r>
            <a:r>
              <a:rPr lang="en-US" altLang="zh-CN" dirty="0"/>
              <a:t>) m1 is a life-cycle method defined in component p</a:t>
            </a:r>
            <a:r>
              <a:rPr lang="en-US" altLang="zh-CN" dirty="0" smtClean="0"/>
              <a:t>,</a:t>
            </a:r>
          </a:p>
          <a:p>
            <a:r>
              <a:rPr lang="en-US" altLang="zh-CN" dirty="0" smtClean="0"/>
              <a:t> </a:t>
            </a:r>
            <a:r>
              <a:rPr lang="en-US" altLang="zh-CN" dirty="0"/>
              <a:t>(ii) m1 </a:t>
            </a:r>
            <a:r>
              <a:rPr lang="en-US" altLang="zh-CN" dirty="0" smtClean="0"/>
              <a:t>-&gt;* </a:t>
            </a:r>
            <a:r>
              <a:rPr lang="en-US" altLang="zh-CN" dirty="0"/>
              <a:t>m2</a:t>
            </a:r>
            <a:r>
              <a:rPr lang="en-US" altLang="zh-CN" dirty="0" smtClean="0"/>
              <a:t>,</a:t>
            </a:r>
          </a:p>
          <a:p>
            <a:r>
              <a:rPr lang="en-US" altLang="zh-CN" dirty="0" smtClean="0"/>
              <a:t> </a:t>
            </a:r>
            <a:r>
              <a:rPr lang="en-US" altLang="zh-CN" dirty="0"/>
              <a:t>(iii) m2 contains an ICC site whose target is component q, </a:t>
            </a:r>
            <a:r>
              <a:rPr lang="en-US" altLang="zh-CN" dirty="0" smtClean="0"/>
              <a:t>and</a:t>
            </a:r>
          </a:p>
          <a:p>
            <a:r>
              <a:rPr lang="en-US" altLang="zh-CN" dirty="0" smtClean="0"/>
              <a:t> </a:t>
            </a:r>
            <a:r>
              <a:rPr lang="en-US" altLang="zh-CN" dirty="0"/>
              <a:t>(iv) the action and data values of the </a:t>
            </a:r>
            <a:r>
              <a:rPr lang="en-US" altLang="zh-CN" dirty="0" smtClean="0"/>
              <a:t>intent </a:t>
            </a:r>
            <a:r>
              <a:rPr lang="en-US" altLang="zh-CN" dirty="0"/>
              <a:t>are a and d, respectively. </a:t>
            </a:r>
            <a:endParaRPr lang="en-US" altLang="zh-CN" dirty="0"/>
          </a:p>
          <a:p>
            <a:endParaRPr kumimoji="1" lang="zh-CN" altLang="en-US" dirty="0"/>
          </a:p>
        </p:txBody>
      </p:sp>
      <p:pic>
        <p:nvPicPr>
          <p:cNvPr id="4" name="图片 3"/>
          <p:cNvPicPr>
            <a:picLocks noChangeAspect="1"/>
          </p:cNvPicPr>
          <p:nvPr/>
        </p:nvPicPr>
        <p:blipFill>
          <a:blip r:embed="rId3"/>
          <a:stretch>
            <a:fillRect/>
          </a:stretch>
        </p:blipFill>
        <p:spPr>
          <a:xfrm>
            <a:off x="1102081" y="332290"/>
            <a:ext cx="5397500" cy="5105400"/>
          </a:xfrm>
          <a:prstGeom prst="rect">
            <a:avLst/>
          </a:prstGeom>
        </p:spPr>
      </p:pic>
    </p:spTree>
    <p:extLst>
      <p:ext uri="{BB962C8B-B14F-4D97-AF65-F5344CB8AC3E}">
        <p14:creationId xmlns:p14="http://schemas.microsoft.com/office/powerpoint/2010/main" val="15364418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Look into Malware SPEC Language</a:t>
            </a:r>
            <a:endParaRPr kumimoji="1" lang="zh-CN" altLang="en-US" sz="2800" b="1" dirty="0"/>
          </a:p>
        </p:txBody>
      </p:sp>
      <p:sp>
        <p:nvSpPr>
          <p:cNvPr id="2" name="文本框 1"/>
          <p:cNvSpPr txBox="1"/>
          <p:nvPr/>
        </p:nvSpPr>
        <p:spPr>
          <a:xfrm>
            <a:off x="1377387" y="1597306"/>
            <a:ext cx="5307863" cy="1754326"/>
          </a:xfrm>
          <a:prstGeom prst="rect">
            <a:avLst/>
          </a:prstGeom>
          <a:noFill/>
        </p:spPr>
        <p:txBody>
          <a:bodyPr wrap="none" rtlCol="0">
            <a:spAutoFit/>
          </a:bodyPr>
          <a:lstStyle/>
          <a:p>
            <a:r>
              <a:rPr kumimoji="1" lang="en-US" altLang="zh-CN" dirty="0" err="1" smtClean="0"/>
              <a:t>Apposcopy</a:t>
            </a:r>
            <a:r>
              <a:rPr kumimoji="1" lang="en-US" altLang="zh-CN" dirty="0" smtClean="0"/>
              <a:t> </a:t>
            </a:r>
            <a:r>
              <a:rPr kumimoji="1" lang="en-US" altLang="zh-CN" dirty="0" smtClean="0"/>
              <a:t>Build-in Predicate</a:t>
            </a:r>
          </a:p>
          <a:p>
            <a:r>
              <a:rPr kumimoji="1" lang="en-US" altLang="zh-CN" dirty="0"/>
              <a:t>	</a:t>
            </a:r>
            <a:r>
              <a:rPr kumimoji="1" lang="en-US" altLang="zh-CN" dirty="0" smtClean="0"/>
              <a:t>Predicate ICC</a:t>
            </a:r>
          </a:p>
          <a:p>
            <a:r>
              <a:rPr kumimoji="1" lang="en-US" altLang="zh-CN" dirty="0"/>
              <a:t>	</a:t>
            </a:r>
            <a:r>
              <a:rPr kumimoji="1" lang="en-US" altLang="zh-CN" dirty="0" smtClean="0"/>
              <a:t>	</a:t>
            </a:r>
            <a:r>
              <a:rPr kumimoji="1" lang="en-US" altLang="zh-CN" dirty="0" err="1" smtClean="0"/>
              <a:t>icc</a:t>
            </a:r>
            <a:r>
              <a:rPr kumimoji="1" lang="en-US" altLang="zh-CN" dirty="0" smtClean="0"/>
              <a:t> </a:t>
            </a:r>
            <a:r>
              <a:rPr lang="en-US" altLang="zh-CN" dirty="0" smtClean="0"/>
              <a:t>(source </a:t>
            </a:r>
            <a:r>
              <a:rPr lang="en-US" altLang="zh-CN" dirty="0"/>
              <a:t>: C, target : C, action : A, data : D) </a:t>
            </a:r>
            <a:endParaRPr lang="en-US" altLang="zh-CN" dirty="0"/>
          </a:p>
          <a:p>
            <a:endParaRPr kumimoji="1" lang="en-US" altLang="zh-CN" dirty="0" smtClean="0"/>
          </a:p>
          <a:p>
            <a:r>
              <a:rPr kumimoji="1" lang="en-US" altLang="zh-CN" dirty="0" smtClean="0"/>
              <a:t>Example:</a:t>
            </a:r>
          </a:p>
          <a:p>
            <a:r>
              <a:rPr kumimoji="1" lang="en-US" altLang="zh-CN" dirty="0"/>
              <a:t>	</a:t>
            </a:r>
            <a:r>
              <a:rPr kumimoji="1" lang="en-US" altLang="zh-CN" dirty="0" err="1" smtClean="0"/>
              <a:t>icc</a:t>
            </a:r>
            <a:r>
              <a:rPr lang="en-US" altLang="zh-CN" dirty="0" smtClean="0"/>
              <a:t>(p, q, a, d)</a:t>
            </a:r>
            <a:endParaRPr kumimoji="1" lang="en-US" altLang="zh-CN" dirty="0" smtClean="0"/>
          </a:p>
        </p:txBody>
      </p:sp>
      <p:pic>
        <p:nvPicPr>
          <p:cNvPr id="4" name="图片 3"/>
          <p:cNvPicPr>
            <a:picLocks noChangeAspect="1"/>
          </p:cNvPicPr>
          <p:nvPr/>
        </p:nvPicPr>
        <p:blipFill>
          <a:blip r:embed="rId3"/>
          <a:stretch>
            <a:fillRect/>
          </a:stretch>
        </p:blipFill>
        <p:spPr>
          <a:xfrm>
            <a:off x="1102081" y="332290"/>
            <a:ext cx="5397500" cy="5105400"/>
          </a:xfrm>
          <a:prstGeom prst="rect">
            <a:avLst/>
          </a:prstGeom>
        </p:spPr>
      </p:pic>
      <p:sp>
        <p:nvSpPr>
          <p:cNvPr id="7" name="矩形 6"/>
          <p:cNvSpPr/>
          <p:nvPr/>
        </p:nvSpPr>
        <p:spPr>
          <a:xfrm>
            <a:off x="7186872" y="832825"/>
            <a:ext cx="4526239" cy="369332"/>
          </a:xfrm>
          <a:prstGeom prst="rect">
            <a:avLst/>
          </a:prstGeom>
        </p:spPr>
        <p:txBody>
          <a:bodyPr wrap="none">
            <a:spAutoFit/>
          </a:bodyPr>
          <a:lstStyle/>
          <a:p>
            <a:r>
              <a:rPr lang="en-US" altLang="zh-CN" dirty="0" err="1"/>
              <a:t>icc</a:t>
            </a:r>
            <a:r>
              <a:rPr lang="en-US" altLang="zh-CN" dirty="0"/>
              <a:t>(</a:t>
            </a:r>
            <a:r>
              <a:rPr lang="en-US" altLang="zh-CN" dirty="0" err="1"/>
              <a:t>MainAct</a:t>
            </a:r>
            <a:r>
              <a:rPr lang="en-US" altLang="zh-CN" dirty="0"/>
              <a:t>, </a:t>
            </a:r>
            <a:r>
              <a:rPr lang="en-US" altLang="zh-CN" dirty="0" err="1"/>
              <a:t>MsgAct</a:t>
            </a:r>
            <a:r>
              <a:rPr lang="en-US" altLang="zh-CN" dirty="0"/>
              <a:t>, SEND, text/plain</a:t>
            </a:r>
            <a:r>
              <a:rPr lang="en-US" altLang="zh-CN" dirty="0" smtClean="0"/>
              <a:t>) is true</a:t>
            </a:r>
            <a:endParaRPr lang="zh-CN" altLang="en-US" dirty="0"/>
          </a:p>
        </p:txBody>
      </p:sp>
    </p:spTree>
    <p:extLst>
      <p:ext uri="{BB962C8B-B14F-4D97-AF65-F5344CB8AC3E}">
        <p14:creationId xmlns:p14="http://schemas.microsoft.com/office/powerpoint/2010/main" val="16950366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Look into Malware SPEC Language</a:t>
            </a:r>
            <a:endParaRPr kumimoji="1" lang="zh-CN" altLang="en-US" sz="2800" b="1" dirty="0"/>
          </a:p>
        </p:txBody>
      </p:sp>
      <p:sp>
        <p:nvSpPr>
          <p:cNvPr id="2" name="文本框 1"/>
          <p:cNvSpPr txBox="1"/>
          <p:nvPr/>
        </p:nvSpPr>
        <p:spPr>
          <a:xfrm>
            <a:off x="1377387" y="1597306"/>
            <a:ext cx="5307863" cy="1754326"/>
          </a:xfrm>
          <a:prstGeom prst="rect">
            <a:avLst/>
          </a:prstGeom>
          <a:noFill/>
        </p:spPr>
        <p:txBody>
          <a:bodyPr wrap="none" rtlCol="0">
            <a:spAutoFit/>
          </a:bodyPr>
          <a:lstStyle/>
          <a:p>
            <a:r>
              <a:rPr kumimoji="1" lang="en-US" altLang="zh-CN" dirty="0" err="1" smtClean="0"/>
              <a:t>Apposcopy</a:t>
            </a:r>
            <a:r>
              <a:rPr kumimoji="1" lang="en-US" altLang="zh-CN" dirty="0" smtClean="0"/>
              <a:t> </a:t>
            </a:r>
            <a:r>
              <a:rPr kumimoji="1" lang="en-US" altLang="zh-CN" dirty="0" smtClean="0"/>
              <a:t>Build-in Predicate</a:t>
            </a:r>
          </a:p>
          <a:p>
            <a:r>
              <a:rPr kumimoji="1" lang="en-US" altLang="zh-CN" dirty="0"/>
              <a:t>	</a:t>
            </a:r>
            <a:r>
              <a:rPr kumimoji="1" lang="en-US" altLang="zh-CN" dirty="0" smtClean="0"/>
              <a:t>Predicate ICC</a:t>
            </a:r>
          </a:p>
          <a:p>
            <a:r>
              <a:rPr kumimoji="1" lang="en-US" altLang="zh-CN" dirty="0"/>
              <a:t>	</a:t>
            </a:r>
            <a:r>
              <a:rPr kumimoji="1" lang="en-US" altLang="zh-CN" dirty="0" smtClean="0"/>
              <a:t>	</a:t>
            </a:r>
            <a:r>
              <a:rPr kumimoji="1" lang="en-US" altLang="zh-CN" dirty="0" err="1" smtClean="0"/>
              <a:t>icc</a:t>
            </a:r>
            <a:r>
              <a:rPr kumimoji="1" lang="en-US" altLang="zh-CN" dirty="0" smtClean="0"/>
              <a:t> </a:t>
            </a:r>
            <a:r>
              <a:rPr lang="en-US" altLang="zh-CN" dirty="0" smtClean="0"/>
              <a:t>(source </a:t>
            </a:r>
            <a:r>
              <a:rPr lang="en-US" altLang="zh-CN" dirty="0"/>
              <a:t>: C, target : C, action : A, data : D) </a:t>
            </a:r>
            <a:endParaRPr lang="en-US" altLang="zh-CN" dirty="0"/>
          </a:p>
          <a:p>
            <a:endParaRPr kumimoji="1" lang="en-US" altLang="zh-CN" dirty="0" smtClean="0"/>
          </a:p>
          <a:p>
            <a:r>
              <a:rPr kumimoji="1" lang="en-US" altLang="zh-CN" dirty="0" smtClean="0"/>
              <a:t>Example:</a:t>
            </a:r>
          </a:p>
          <a:p>
            <a:r>
              <a:rPr kumimoji="1" lang="en-US" altLang="zh-CN" dirty="0"/>
              <a:t>	</a:t>
            </a:r>
            <a:r>
              <a:rPr kumimoji="1" lang="en-US" altLang="zh-CN" dirty="0" err="1" smtClean="0"/>
              <a:t>icc</a:t>
            </a:r>
            <a:r>
              <a:rPr kumimoji="1" lang="en-US" altLang="zh-CN" dirty="0" smtClean="0"/>
              <a:t>*</a:t>
            </a:r>
            <a:r>
              <a:rPr lang="en-US" altLang="zh-CN" dirty="0" smtClean="0"/>
              <a:t>(p, q)</a:t>
            </a:r>
            <a:endParaRPr kumimoji="1" lang="en-US" altLang="zh-CN" dirty="0" smtClean="0"/>
          </a:p>
        </p:txBody>
      </p:sp>
      <p:sp>
        <p:nvSpPr>
          <p:cNvPr id="3" name="文本框 2"/>
          <p:cNvSpPr txBox="1"/>
          <p:nvPr/>
        </p:nvSpPr>
        <p:spPr>
          <a:xfrm>
            <a:off x="6868891" y="526893"/>
            <a:ext cx="4530618" cy="1477328"/>
          </a:xfrm>
          <a:prstGeom prst="rect">
            <a:avLst/>
          </a:prstGeom>
          <a:noFill/>
        </p:spPr>
        <p:txBody>
          <a:bodyPr wrap="square" rtlCol="0">
            <a:spAutoFit/>
          </a:bodyPr>
          <a:lstStyle/>
          <a:p>
            <a:r>
              <a:rPr lang="en-US" altLang="zh-CN" dirty="0" smtClean="0"/>
              <a:t>Definition 4</a:t>
            </a:r>
            <a:r>
              <a:rPr lang="en-US" altLang="zh-CN" dirty="0"/>
              <a:t>. Let </a:t>
            </a:r>
            <a:r>
              <a:rPr lang="en-US" altLang="zh-CN" dirty="0" err="1"/>
              <a:t>icc_direct</a:t>
            </a:r>
            <a:r>
              <a:rPr lang="en-US" altLang="zh-CN" dirty="0"/>
              <a:t>(</a:t>
            </a:r>
            <a:r>
              <a:rPr lang="en-US" altLang="zh-CN" dirty="0" err="1"/>
              <a:t>p,q</a:t>
            </a:r>
            <a:r>
              <a:rPr lang="en-US" altLang="zh-CN" dirty="0"/>
              <a:t>) be a binary </a:t>
            </a:r>
            <a:r>
              <a:rPr lang="en-US" altLang="zh-CN" dirty="0" smtClean="0"/>
              <a:t>predicate </a:t>
            </a:r>
            <a:r>
              <a:rPr lang="en-US" altLang="zh-CN" dirty="0"/>
              <a:t>which is true </a:t>
            </a:r>
            <a:r>
              <a:rPr lang="en-US" altLang="zh-CN" dirty="0" smtClean="0"/>
              <a:t>if </a:t>
            </a:r>
            <a:r>
              <a:rPr lang="en-US" altLang="zh-CN" dirty="0" err="1"/>
              <a:t>icc</a:t>
            </a:r>
            <a:r>
              <a:rPr lang="en-US" altLang="zh-CN" dirty="0"/>
              <a:t>(p, q, _, _) is true</a:t>
            </a:r>
            <a:r>
              <a:rPr lang="en-US" altLang="zh-CN" dirty="0" smtClean="0"/>
              <a:t>.</a:t>
            </a:r>
          </a:p>
          <a:p>
            <a:endParaRPr lang="en-US" altLang="zh-CN" dirty="0"/>
          </a:p>
          <a:p>
            <a:r>
              <a:rPr lang="en-US" altLang="zh-CN" dirty="0" smtClean="0"/>
              <a:t>The </a:t>
            </a:r>
            <a:r>
              <a:rPr lang="en-US" altLang="zh-CN" dirty="0"/>
              <a:t>predicate </a:t>
            </a:r>
            <a:r>
              <a:rPr lang="en-US" altLang="zh-CN" dirty="0" err="1"/>
              <a:t>icc</a:t>
            </a:r>
            <a:r>
              <a:rPr lang="en-US" altLang="zh-CN" dirty="0"/>
              <a:t>* is the reflexive transitive closure of </a:t>
            </a:r>
            <a:r>
              <a:rPr lang="en-US" altLang="zh-CN" dirty="0" err="1"/>
              <a:t>icc_direct</a:t>
            </a:r>
            <a:r>
              <a:rPr lang="en-US" altLang="zh-CN" dirty="0"/>
              <a:t>. </a:t>
            </a:r>
            <a:endParaRPr lang="en-US" altLang="zh-CN" dirty="0"/>
          </a:p>
        </p:txBody>
      </p:sp>
      <p:pic>
        <p:nvPicPr>
          <p:cNvPr id="6" name="图片 5"/>
          <p:cNvPicPr>
            <a:picLocks noChangeAspect="1"/>
          </p:cNvPicPr>
          <p:nvPr/>
        </p:nvPicPr>
        <p:blipFill>
          <a:blip r:embed="rId3"/>
          <a:stretch>
            <a:fillRect/>
          </a:stretch>
        </p:blipFill>
        <p:spPr>
          <a:xfrm>
            <a:off x="6013912" y="4215917"/>
            <a:ext cx="4864100" cy="1358900"/>
          </a:xfrm>
          <a:prstGeom prst="rect">
            <a:avLst/>
          </a:prstGeom>
        </p:spPr>
      </p:pic>
    </p:spTree>
    <p:extLst>
      <p:ext uri="{BB962C8B-B14F-4D97-AF65-F5344CB8AC3E}">
        <p14:creationId xmlns:p14="http://schemas.microsoft.com/office/powerpoint/2010/main" val="13586465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Look into Malware SPEC Language</a:t>
            </a:r>
            <a:endParaRPr kumimoji="1" lang="zh-CN" altLang="en-US" sz="2800" b="1" dirty="0"/>
          </a:p>
        </p:txBody>
      </p:sp>
      <p:sp>
        <p:nvSpPr>
          <p:cNvPr id="2" name="文本框 1"/>
          <p:cNvSpPr txBox="1"/>
          <p:nvPr/>
        </p:nvSpPr>
        <p:spPr>
          <a:xfrm>
            <a:off x="1377387" y="1597306"/>
            <a:ext cx="4151586" cy="923330"/>
          </a:xfrm>
          <a:prstGeom prst="rect">
            <a:avLst/>
          </a:prstGeom>
          <a:noFill/>
        </p:spPr>
        <p:txBody>
          <a:bodyPr wrap="none" rtlCol="0">
            <a:spAutoFit/>
          </a:bodyPr>
          <a:lstStyle/>
          <a:p>
            <a:r>
              <a:rPr kumimoji="1" lang="en-US" altLang="zh-CN" dirty="0" err="1" smtClean="0"/>
              <a:t>Apposcopy</a:t>
            </a:r>
            <a:r>
              <a:rPr kumimoji="1" lang="en-US" altLang="zh-CN" dirty="0" smtClean="0"/>
              <a:t> </a:t>
            </a:r>
            <a:r>
              <a:rPr kumimoji="1" lang="en-US" altLang="zh-CN" dirty="0" smtClean="0"/>
              <a:t>Build-in Predicate</a:t>
            </a:r>
          </a:p>
          <a:p>
            <a:r>
              <a:rPr kumimoji="1" lang="en-US" altLang="zh-CN" dirty="0"/>
              <a:t>	</a:t>
            </a:r>
            <a:r>
              <a:rPr kumimoji="1" lang="en-US" altLang="zh-CN" dirty="0" smtClean="0"/>
              <a:t>predicate </a:t>
            </a:r>
            <a:r>
              <a:rPr kumimoji="1" lang="en-US" altLang="zh-CN" dirty="0" smtClean="0"/>
              <a:t>calls</a:t>
            </a:r>
            <a:endParaRPr kumimoji="1" lang="en-US" altLang="zh-CN" dirty="0"/>
          </a:p>
          <a:p>
            <a:r>
              <a:rPr kumimoji="1" lang="en-US" altLang="zh-CN" dirty="0" smtClean="0"/>
              <a:t>		Call(component</a:t>
            </a:r>
            <a:r>
              <a:rPr kumimoji="1" lang="de-DE" altLang="zh-CN" dirty="0" smtClean="0"/>
              <a:t>(C), </a:t>
            </a:r>
            <a:r>
              <a:rPr kumimoji="1" lang="de-DE" altLang="zh-CN" dirty="0" err="1" smtClean="0"/>
              <a:t>Method</a:t>
            </a:r>
            <a:r>
              <a:rPr kumimoji="1" lang="de-DE" altLang="zh-CN" dirty="0" smtClean="0"/>
              <a:t>(M))</a:t>
            </a:r>
            <a:endParaRPr kumimoji="1" lang="en-US" altLang="zh-CN" dirty="0" smtClean="0"/>
          </a:p>
        </p:txBody>
      </p:sp>
      <p:pic>
        <p:nvPicPr>
          <p:cNvPr id="3" name="图片 2"/>
          <p:cNvPicPr>
            <a:picLocks noChangeAspect="1"/>
          </p:cNvPicPr>
          <p:nvPr/>
        </p:nvPicPr>
        <p:blipFill>
          <a:blip r:embed="rId3"/>
          <a:stretch>
            <a:fillRect/>
          </a:stretch>
        </p:blipFill>
        <p:spPr>
          <a:xfrm>
            <a:off x="6366799" y="1346043"/>
            <a:ext cx="4991100" cy="2552700"/>
          </a:xfrm>
          <a:prstGeom prst="rect">
            <a:avLst/>
          </a:prstGeom>
        </p:spPr>
      </p:pic>
    </p:spTree>
    <p:extLst>
      <p:ext uri="{BB962C8B-B14F-4D97-AF65-F5344CB8AC3E}">
        <p14:creationId xmlns:p14="http://schemas.microsoft.com/office/powerpoint/2010/main" val="14788601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32771" y="526893"/>
            <a:ext cx="8401429" cy="819150"/>
          </a:xfrm>
        </p:spPr>
        <p:txBody>
          <a:bodyPr>
            <a:normAutofit/>
          </a:bodyPr>
          <a:lstStyle/>
          <a:p>
            <a:pPr algn="l"/>
            <a:r>
              <a:rPr kumimoji="1" lang="en-US" altLang="zh-CN" sz="2800" b="1" dirty="0" smtClean="0"/>
              <a:t>Taint analysis</a:t>
            </a:r>
            <a:endParaRPr kumimoji="1" lang="zh-CN" altLang="en-US" sz="2800" b="1" dirty="0"/>
          </a:p>
        </p:txBody>
      </p:sp>
      <p:grpSp>
        <p:nvGrpSpPr>
          <p:cNvPr id="7" name="组 6"/>
          <p:cNvGrpSpPr/>
          <p:nvPr/>
        </p:nvGrpSpPr>
        <p:grpSpPr>
          <a:xfrm>
            <a:off x="5140539" y="2212898"/>
            <a:ext cx="6077991" cy="3959772"/>
            <a:chOff x="5140539" y="2212898"/>
            <a:chExt cx="6077991" cy="3959772"/>
          </a:xfrm>
        </p:grpSpPr>
        <p:pic>
          <p:nvPicPr>
            <p:cNvPr id="4" name="图片 3"/>
            <p:cNvPicPr>
              <a:picLocks noChangeAspect="1"/>
            </p:cNvPicPr>
            <p:nvPr/>
          </p:nvPicPr>
          <p:blipFill>
            <a:blip r:embed="rId3"/>
            <a:stretch>
              <a:fillRect/>
            </a:stretch>
          </p:blipFill>
          <p:spPr>
            <a:xfrm>
              <a:off x="5140539" y="2212898"/>
              <a:ext cx="6077991" cy="3959772"/>
            </a:xfrm>
            <a:prstGeom prst="rect">
              <a:avLst/>
            </a:prstGeom>
          </p:spPr>
        </p:pic>
        <p:sp>
          <p:nvSpPr>
            <p:cNvPr id="5" name="椭圆 4"/>
            <p:cNvSpPr/>
            <p:nvPr/>
          </p:nvSpPr>
          <p:spPr>
            <a:xfrm>
              <a:off x="7165076" y="5261212"/>
              <a:ext cx="798393" cy="78474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7092852" y="5468919"/>
              <a:ext cx="952505" cy="369332"/>
            </a:xfrm>
            <a:prstGeom prst="rect">
              <a:avLst/>
            </a:prstGeom>
            <a:noFill/>
          </p:spPr>
          <p:txBody>
            <a:bodyPr wrap="none" rtlCol="0">
              <a:spAutoFit/>
            </a:bodyPr>
            <a:lstStyle/>
            <a:p>
              <a:r>
                <a:rPr kumimoji="1" lang="en-US" altLang="zh-CN" dirty="0" smtClean="0">
                  <a:solidFill>
                    <a:schemeClr val="bg1"/>
                  </a:solidFill>
                </a:rPr>
                <a:t>Internet</a:t>
              </a:r>
              <a:endParaRPr kumimoji="1" lang="zh-CN" altLang="en-US" dirty="0">
                <a:solidFill>
                  <a:schemeClr val="bg1"/>
                </a:solidFill>
              </a:endParaRPr>
            </a:p>
          </p:txBody>
        </p:sp>
      </p:grpSp>
      <p:sp>
        <p:nvSpPr>
          <p:cNvPr id="8" name="文本框 7"/>
          <p:cNvSpPr txBox="1"/>
          <p:nvPr/>
        </p:nvSpPr>
        <p:spPr>
          <a:xfrm>
            <a:off x="254000" y="2870200"/>
            <a:ext cx="4679486" cy="1754326"/>
          </a:xfrm>
          <a:prstGeom prst="rect">
            <a:avLst/>
          </a:prstGeom>
          <a:noFill/>
        </p:spPr>
        <p:txBody>
          <a:bodyPr wrap="none" rtlCol="0">
            <a:spAutoFit/>
          </a:bodyPr>
          <a:lstStyle/>
          <a:p>
            <a:r>
              <a:rPr kumimoji="1" lang="en-US" altLang="zh-CN" dirty="0" smtClean="0"/>
              <a:t>Pro:</a:t>
            </a:r>
          </a:p>
          <a:p>
            <a:r>
              <a:rPr kumimoji="1" lang="en-US" altLang="zh-CN" dirty="0"/>
              <a:t>	</a:t>
            </a:r>
            <a:r>
              <a:rPr kumimoji="1" lang="en-US" altLang="zh-CN" dirty="0" smtClean="0"/>
              <a:t>Exposing apps that leak sensitive data in a </a:t>
            </a:r>
          </a:p>
          <a:p>
            <a:r>
              <a:rPr kumimoji="1" lang="en-US" altLang="zh-CN" dirty="0"/>
              <a:t>	</a:t>
            </a:r>
            <a:r>
              <a:rPr kumimoji="1" lang="en-US" altLang="zh-CN" dirty="0" smtClean="0"/>
              <a:t>sound way.</a:t>
            </a:r>
          </a:p>
          <a:p>
            <a:endParaRPr kumimoji="1" lang="en-US" altLang="zh-CN" dirty="0"/>
          </a:p>
          <a:p>
            <a:r>
              <a:rPr kumimoji="1" lang="en-US" altLang="zh-CN" dirty="0" smtClean="0"/>
              <a:t>Cons:</a:t>
            </a:r>
          </a:p>
          <a:p>
            <a:r>
              <a:rPr kumimoji="1" lang="en-US" altLang="zh-CN" dirty="0"/>
              <a:t>	</a:t>
            </a:r>
            <a:r>
              <a:rPr kumimoji="1" lang="en-US" altLang="zh-CN" dirty="0" smtClean="0"/>
              <a:t>Block legitimate apps.</a:t>
            </a:r>
          </a:p>
        </p:txBody>
      </p:sp>
    </p:spTree>
    <p:extLst>
      <p:ext uri="{BB962C8B-B14F-4D97-AF65-F5344CB8AC3E}">
        <p14:creationId xmlns:p14="http://schemas.microsoft.com/office/powerpoint/2010/main" val="18897091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Look into Malware SPEC Language</a:t>
            </a:r>
            <a:endParaRPr kumimoji="1" lang="zh-CN" altLang="en-US" sz="2800" b="1" dirty="0"/>
          </a:p>
        </p:txBody>
      </p:sp>
      <p:sp>
        <p:nvSpPr>
          <p:cNvPr id="2" name="文本框 1"/>
          <p:cNvSpPr txBox="1"/>
          <p:nvPr/>
        </p:nvSpPr>
        <p:spPr>
          <a:xfrm>
            <a:off x="1377387" y="1597306"/>
            <a:ext cx="2988319" cy="923330"/>
          </a:xfrm>
          <a:prstGeom prst="rect">
            <a:avLst/>
          </a:prstGeom>
          <a:noFill/>
        </p:spPr>
        <p:txBody>
          <a:bodyPr wrap="none" rtlCol="0">
            <a:spAutoFit/>
          </a:bodyPr>
          <a:lstStyle/>
          <a:p>
            <a:r>
              <a:rPr kumimoji="1" lang="en-US" altLang="zh-CN" dirty="0" err="1" smtClean="0"/>
              <a:t>Apposcopy</a:t>
            </a:r>
            <a:r>
              <a:rPr kumimoji="1" lang="en-US" altLang="zh-CN" dirty="0" smtClean="0"/>
              <a:t> </a:t>
            </a:r>
            <a:r>
              <a:rPr kumimoji="1" lang="en-US" altLang="zh-CN" dirty="0" smtClean="0"/>
              <a:t>Build-in Predicate</a:t>
            </a:r>
          </a:p>
          <a:p>
            <a:r>
              <a:rPr kumimoji="1" lang="en-US" altLang="zh-CN" dirty="0"/>
              <a:t>	</a:t>
            </a:r>
            <a:r>
              <a:rPr kumimoji="1" lang="en-US" altLang="zh-CN" dirty="0" smtClean="0"/>
              <a:t>predicate flows</a:t>
            </a:r>
          </a:p>
          <a:p>
            <a:r>
              <a:rPr kumimoji="1" lang="en-US" altLang="zh-CN" dirty="0"/>
              <a:t>	</a:t>
            </a:r>
            <a:r>
              <a:rPr kumimoji="1" lang="en-US" altLang="zh-CN" dirty="0" smtClean="0"/>
              <a:t>	</a:t>
            </a:r>
          </a:p>
        </p:txBody>
      </p:sp>
      <p:sp>
        <p:nvSpPr>
          <p:cNvPr id="3" name="文本框 2"/>
          <p:cNvSpPr txBox="1"/>
          <p:nvPr/>
        </p:nvSpPr>
        <p:spPr>
          <a:xfrm>
            <a:off x="6739127" y="434295"/>
            <a:ext cx="4790145" cy="3139321"/>
          </a:xfrm>
          <a:prstGeom prst="rect">
            <a:avLst/>
          </a:prstGeom>
          <a:noFill/>
        </p:spPr>
        <p:txBody>
          <a:bodyPr wrap="square" rtlCol="0">
            <a:spAutoFit/>
          </a:bodyPr>
          <a:lstStyle/>
          <a:p>
            <a:r>
              <a:rPr lang="en-US" altLang="zh-CN" dirty="0"/>
              <a:t>Definition </a:t>
            </a:r>
            <a:r>
              <a:rPr lang="en-US" altLang="zh-CN" dirty="0" smtClean="0"/>
              <a:t>6</a:t>
            </a:r>
            <a:r>
              <a:rPr lang="en-US" altLang="zh-CN" dirty="0"/>
              <a:t>. A taint flow (</a:t>
            </a:r>
            <a:r>
              <a:rPr lang="en-US" altLang="zh-CN" dirty="0" err="1"/>
              <a:t>so,si</a:t>
            </a:r>
            <a:r>
              <a:rPr lang="en-US" altLang="zh-CN" dirty="0"/>
              <a:t>) represents that a source labeled so can flow to a sink labeled </a:t>
            </a:r>
            <a:r>
              <a:rPr lang="en-US" altLang="zh-CN" dirty="0" err="1"/>
              <a:t>si</a:t>
            </a:r>
            <a:r>
              <a:rPr lang="en-US" altLang="zh-CN" dirty="0"/>
              <a:t> through a series of assignments or matching loads and stores. </a:t>
            </a:r>
            <a:endParaRPr lang="en-US" altLang="zh-CN" dirty="0" smtClean="0"/>
          </a:p>
          <a:p>
            <a:endParaRPr lang="en-US" altLang="zh-CN" dirty="0"/>
          </a:p>
          <a:p>
            <a:r>
              <a:rPr lang="en-US" altLang="zh-CN" dirty="0" smtClean="0"/>
              <a:t>Definition 7</a:t>
            </a:r>
            <a:r>
              <a:rPr lang="en-US" altLang="zh-CN" dirty="0"/>
              <a:t>. The predicate flow(</a:t>
            </a:r>
            <a:r>
              <a:rPr lang="en-US" altLang="zh-CN" dirty="0" err="1"/>
              <a:t>p,so,q,si</a:t>
            </a:r>
            <a:r>
              <a:rPr lang="en-US" altLang="zh-CN" dirty="0"/>
              <a:t>) is true </a:t>
            </a:r>
            <a:r>
              <a:rPr lang="en-US" altLang="zh-CN" dirty="0" smtClean="0"/>
              <a:t>if </a:t>
            </a:r>
            <a:r>
              <a:rPr lang="en-US" altLang="zh-CN" dirty="0"/>
              <a:t>(</a:t>
            </a:r>
            <a:r>
              <a:rPr lang="en-US" altLang="zh-CN" dirty="0" err="1"/>
              <a:t>i</a:t>
            </a:r>
            <a:r>
              <a:rPr lang="en-US" altLang="zh-CN" dirty="0"/>
              <a:t>) m and n are the source and sink methods corresponding to source so and sink </a:t>
            </a:r>
            <a:r>
              <a:rPr lang="en-US" altLang="zh-CN" dirty="0" err="1"/>
              <a:t>si</a:t>
            </a:r>
            <a:r>
              <a:rPr lang="en-US" altLang="zh-CN" dirty="0"/>
              <a:t>, </a:t>
            </a:r>
            <a:endParaRPr lang="en-US" altLang="zh-CN" dirty="0" smtClean="0"/>
          </a:p>
          <a:p>
            <a:r>
              <a:rPr lang="en-US" altLang="zh-CN" dirty="0" smtClean="0"/>
              <a:t>(</a:t>
            </a:r>
            <a:r>
              <a:rPr lang="en-US" altLang="zh-CN" dirty="0"/>
              <a:t>ii) calls(p, m) and calls(</a:t>
            </a:r>
            <a:r>
              <a:rPr lang="en-US" altLang="zh-CN" dirty="0" err="1"/>
              <a:t>q,n</a:t>
            </a:r>
            <a:r>
              <a:rPr lang="en-US" altLang="zh-CN" dirty="0"/>
              <a:t>) are both true, and </a:t>
            </a:r>
            <a:endParaRPr lang="en-US" altLang="zh-CN" dirty="0" smtClean="0"/>
          </a:p>
          <a:p>
            <a:r>
              <a:rPr lang="en-US" altLang="zh-CN" dirty="0" smtClean="0"/>
              <a:t>(</a:t>
            </a:r>
            <a:r>
              <a:rPr lang="en-US" altLang="zh-CN" dirty="0"/>
              <a:t>iii) there exists a taint flow (</a:t>
            </a:r>
            <a:r>
              <a:rPr lang="en-US" altLang="zh-CN" dirty="0" err="1"/>
              <a:t>so,si</a:t>
            </a:r>
            <a:r>
              <a:rPr lang="en-US" altLang="zh-CN" dirty="0"/>
              <a:t>). </a:t>
            </a:r>
            <a:endParaRPr lang="en-US" altLang="zh-CN" dirty="0"/>
          </a:p>
          <a:p>
            <a:endParaRPr kumimoji="1" lang="zh-CN" altLang="en-US" dirty="0"/>
          </a:p>
        </p:txBody>
      </p:sp>
    </p:spTree>
    <p:extLst>
      <p:ext uri="{BB962C8B-B14F-4D97-AF65-F5344CB8AC3E}">
        <p14:creationId xmlns:p14="http://schemas.microsoft.com/office/powerpoint/2010/main" val="11762559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Look into Malware SPEC Language</a:t>
            </a:r>
            <a:endParaRPr kumimoji="1" lang="zh-CN" altLang="en-US" sz="2800" b="1" dirty="0"/>
          </a:p>
        </p:txBody>
      </p:sp>
      <p:sp>
        <p:nvSpPr>
          <p:cNvPr id="2" name="文本框 1"/>
          <p:cNvSpPr txBox="1"/>
          <p:nvPr/>
        </p:nvSpPr>
        <p:spPr>
          <a:xfrm>
            <a:off x="1377387" y="1597306"/>
            <a:ext cx="2988319" cy="923330"/>
          </a:xfrm>
          <a:prstGeom prst="rect">
            <a:avLst/>
          </a:prstGeom>
          <a:noFill/>
        </p:spPr>
        <p:txBody>
          <a:bodyPr wrap="none" rtlCol="0">
            <a:spAutoFit/>
          </a:bodyPr>
          <a:lstStyle/>
          <a:p>
            <a:r>
              <a:rPr kumimoji="1" lang="en-US" altLang="zh-CN" dirty="0" err="1" smtClean="0"/>
              <a:t>Apposcopy</a:t>
            </a:r>
            <a:r>
              <a:rPr kumimoji="1" lang="en-US" altLang="zh-CN" dirty="0" smtClean="0"/>
              <a:t> </a:t>
            </a:r>
            <a:r>
              <a:rPr kumimoji="1" lang="en-US" altLang="zh-CN" dirty="0" smtClean="0"/>
              <a:t>Build-in Predicate</a:t>
            </a:r>
          </a:p>
          <a:p>
            <a:r>
              <a:rPr kumimoji="1" lang="en-US" altLang="zh-CN" dirty="0"/>
              <a:t>	</a:t>
            </a:r>
            <a:r>
              <a:rPr kumimoji="1" lang="en-US" altLang="zh-CN" dirty="0" smtClean="0"/>
              <a:t>predicate flows</a:t>
            </a:r>
          </a:p>
          <a:p>
            <a:r>
              <a:rPr kumimoji="1" lang="en-US" altLang="zh-CN" dirty="0"/>
              <a:t>	</a:t>
            </a:r>
            <a:r>
              <a:rPr kumimoji="1" lang="en-US" altLang="zh-CN" dirty="0" smtClean="0"/>
              <a:t>	</a:t>
            </a:r>
          </a:p>
        </p:txBody>
      </p:sp>
      <p:sp>
        <p:nvSpPr>
          <p:cNvPr id="3" name="文本框 2"/>
          <p:cNvSpPr txBox="1"/>
          <p:nvPr/>
        </p:nvSpPr>
        <p:spPr>
          <a:xfrm>
            <a:off x="6739127" y="434295"/>
            <a:ext cx="4790145" cy="3139321"/>
          </a:xfrm>
          <a:prstGeom prst="rect">
            <a:avLst/>
          </a:prstGeom>
          <a:noFill/>
        </p:spPr>
        <p:txBody>
          <a:bodyPr wrap="square" rtlCol="0">
            <a:spAutoFit/>
          </a:bodyPr>
          <a:lstStyle/>
          <a:p>
            <a:r>
              <a:rPr lang="en-US" altLang="zh-CN" dirty="0"/>
              <a:t>Definition </a:t>
            </a:r>
            <a:r>
              <a:rPr lang="en-US" altLang="zh-CN" dirty="0" smtClean="0"/>
              <a:t>6</a:t>
            </a:r>
            <a:r>
              <a:rPr lang="en-US" altLang="zh-CN" dirty="0"/>
              <a:t>. A taint flow (</a:t>
            </a:r>
            <a:r>
              <a:rPr lang="en-US" altLang="zh-CN" dirty="0" err="1"/>
              <a:t>so,si</a:t>
            </a:r>
            <a:r>
              <a:rPr lang="en-US" altLang="zh-CN" dirty="0"/>
              <a:t>) represents that a source labeled so can flow to a sink labeled </a:t>
            </a:r>
            <a:r>
              <a:rPr lang="en-US" altLang="zh-CN" dirty="0" err="1"/>
              <a:t>si</a:t>
            </a:r>
            <a:r>
              <a:rPr lang="en-US" altLang="zh-CN" dirty="0"/>
              <a:t> through a series of assignments or matching loads and stores. </a:t>
            </a:r>
            <a:endParaRPr lang="en-US" altLang="zh-CN" dirty="0" smtClean="0"/>
          </a:p>
          <a:p>
            <a:endParaRPr lang="en-US" altLang="zh-CN" dirty="0"/>
          </a:p>
          <a:p>
            <a:r>
              <a:rPr lang="en-US" altLang="zh-CN" dirty="0" smtClean="0"/>
              <a:t>Definition 7</a:t>
            </a:r>
            <a:r>
              <a:rPr lang="en-US" altLang="zh-CN" dirty="0"/>
              <a:t>. The predicate flow(</a:t>
            </a:r>
            <a:r>
              <a:rPr lang="en-US" altLang="zh-CN" dirty="0" err="1"/>
              <a:t>p,so,q,si</a:t>
            </a:r>
            <a:r>
              <a:rPr lang="en-US" altLang="zh-CN" dirty="0"/>
              <a:t>) is true </a:t>
            </a:r>
            <a:r>
              <a:rPr lang="en-US" altLang="zh-CN" dirty="0" smtClean="0"/>
              <a:t>if </a:t>
            </a:r>
            <a:r>
              <a:rPr lang="en-US" altLang="zh-CN" dirty="0"/>
              <a:t>(</a:t>
            </a:r>
            <a:r>
              <a:rPr lang="en-US" altLang="zh-CN" dirty="0" err="1"/>
              <a:t>i</a:t>
            </a:r>
            <a:r>
              <a:rPr lang="en-US" altLang="zh-CN" dirty="0"/>
              <a:t>) m and n are the source and sink methods corresponding to source so and sink </a:t>
            </a:r>
            <a:r>
              <a:rPr lang="en-US" altLang="zh-CN" dirty="0" err="1"/>
              <a:t>si</a:t>
            </a:r>
            <a:r>
              <a:rPr lang="en-US" altLang="zh-CN" dirty="0"/>
              <a:t>, </a:t>
            </a:r>
            <a:endParaRPr lang="en-US" altLang="zh-CN" dirty="0" smtClean="0"/>
          </a:p>
          <a:p>
            <a:r>
              <a:rPr lang="en-US" altLang="zh-CN" dirty="0" smtClean="0"/>
              <a:t>(</a:t>
            </a:r>
            <a:r>
              <a:rPr lang="en-US" altLang="zh-CN" dirty="0"/>
              <a:t>ii) calls(p, m) and calls(</a:t>
            </a:r>
            <a:r>
              <a:rPr lang="en-US" altLang="zh-CN" dirty="0" err="1"/>
              <a:t>q,n</a:t>
            </a:r>
            <a:r>
              <a:rPr lang="en-US" altLang="zh-CN" dirty="0"/>
              <a:t>) are both true, and </a:t>
            </a:r>
            <a:endParaRPr lang="en-US" altLang="zh-CN" dirty="0" smtClean="0"/>
          </a:p>
          <a:p>
            <a:r>
              <a:rPr lang="en-US" altLang="zh-CN" dirty="0" smtClean="0"/>
              <a:t>(</a:t>
            </a:r>
            <a:r>
              <a:rPr lang="en-US" altLang="zh-CN" dirty="0"/>
              <a:t>iii) there exists a taint flow (</a:t>
            </a:r>
            <a:r>
              <a:rPr lang="en-US" altLang="zh-CN" dirty="0" err="1"/>
              <a:t>so,si</a:t>
            </a:r>
            <a:r>
              <a:rPr lang="en-US" altLang="zh-CN" dirty="0"/>
              <a:t>). </a:t>
            </a:r>
            <a:endParaRPr lang="en-US" altLang="zh-CN" dirty="0"/>
          </a:p>
          <a:p>
            <a:endParaRPr kumimoji="1" lang="zh-CN" altLang="en-US" dirty="0"/>
          </a:p>
        </p:txBody>
      </p:sp>
      <p:pic>
        <p:nvPicPr>
          <p:cNvPr id="4" name="图片 3"/>
          <p:cNvPicPr>
            <a:picLocks noChangeAspect="1"/>
          </p:cNvPicPr>
          <p:nvPr/>
        </p:nvPicPr>
        <p:blipFill>
          <a:blip r:embed="rId3"/>
          <a:stretch>
            <a:fillRect/>
          </a:stretch>
        </p:blipFill>
        <p:spPr>
          <a:xfrm>
            <a:off x="1841018" y="3666214"/>
            <a:ext cx="9042400" cy="1803400"/>
          </a:xfrm>
          <a:prstGeom prst="rect">
            <a:avLst/>
          </a:prstGeom>
        </p:spPr>
      </p:pic>
    </p:spTree>
    <p:extLst>
      <p:ext uri="{BB962C8B-B14F-4D97-AF65-F5344CB8AC3E}">
        <p14:creationId xmlns:p14="http://schemas.microsoft.com/office/powerpoint/2010/main" val="11534643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Look into Malware SPEC Language</a:t>
            </a:r>
            <a:endParaRPr kumimoji="1" lang="zh-CN" altLang="en-US" sz="2800" b="1" dirty="0"/>
          </a:p>
        </p:txBody>
      </p:sp>
      <p:sp>
        <p:nvSpPr>
          <p:cNvPr id="2" name="文本框 1"/>
          <p:cNvSpPr txBox="1"/>
          <p:nvPr/>
        </p:nvSpPr>
        <p:spPr>
          <a:xfrm>
            <a:off x="1377387" y="1597306"/>
            <a:ext cx="2988319" cy="923330"/>
          </a:xfrm>
          <a:prstGeom prst="rect">
            <a:avLst/>
          </a:prstGeom>
          <a:noFill/>
        </p:spPr>
        <p:txBody>
          <a:bodyPr wrap="none" rtlCol="0">
            <a:spAutoFit/>
          </a:bodyPr>
          <a:lstStyle/>
          <a:p>
            <a:r>
              <a:rPr kumimoji="1" lang="en-US" altLang="zh-CN" dirty="0" err="1" smtClean="0"/>
              <a:t>Apposcopy</a:t>
            </a:r>
            <a:r>
              <a:rPr kumimoji="1" lang="en-US" altLang="zh-CN" dirty="0" smtClean="0"/>
              <a:t> </a:t>
            </a:r>
            <a:r>
              <a:rPr kumimoji="1" lang="en-US" altLang="zh-CN" dirty="0" smtClean="0"/>
              <a:t>Build-in Predicate</a:t>
            </a:r>
          </a:p>
          <a:p>
            <a:r>
              <a:rPr kumimoji="1" lang="en-US" altLang="zh-CN" dirty="0"/>
              <a:t>	</a:t>
            </a:r>
            <a:r>
              <a:rPr kumimoji="1" lang="en-US" altLang="zh-CN" dirty="0" smtClean="0"/>
              <a:t>predicate flows</a:t>
            </a:r>
          </a:p>
          <a:p>
            <a:r>
              <a:rPr kumimoji="1" lang="en-US" altLang="zh-CN" dirty="0"/>
              <a:t>	</a:t>
            </a:r>
            <a:r>
              <a:rPr kumimoji="1" lang="en-US" altLang="zh-CN" dirty="0" smtClean="0"/>
              <a:t>	</a:t>
            </a:r>
          </a:p>
        </p:txBody>
      </p:sp>
      <p:sp>
        <p:nvSpPr>
          <p:cNvPr id="3" name="文本框 2"/>
          <p:cNvSpPr txBox="1"/>
          <p:nvPr/>
        </p:nvSpPr>
        <p:spPr>
          <a:xfrm>
            <a:off x="6739127" y="434295"/>
            <a:ext cx="4790145" cy="3139321"/>
          </a:xfrm>
          <a:prstGeom prst="rect">
            <a:avLst/>
          </a:prstGeom>
          <a:noFill/>
        </p:spPr>
        <p:txBody>
          <a:bodyPr wrap="square" rtlCol="0">
            <a:spAutoFit/>
          </a:bodyPr>
          <a:lstStyle/>
          <a:p>
            <a:r>
              <a:rPr lang="en-US" altLang="zh-CN" dirty="0"/>
              <a:t>Definition </a:t>
            </a:r>
            <a:r>
              <a:rPr lang="en-US" altLang="zh-CN" dirty="0" smtClean="0"/>
              <a:t>6</a:t>
            </a:r>
            <a:r>
              <a:rPr lang="en-US" altLang="zh-CN" dirty="0"/>
              <a:t>. A taint flow (</a:t>
            </a:r>
            <a:r>
              <a:rPr lang="en-US" altLang="zh-CN" dirty="0" err="1"/>
              <a:t>so,si</a:t>
            </a:r>
            <a:r>
              <a:rPr lang="en-US" altLang="zh-CN" dirty="0"/>
              <a:t>) represents that a source labeled so can flow to a sink labeled </a:t>
            </a:r>
            <a:r>
              <a:rPr lang="en-US" altLang="zh-CN" dirty="0" err="1"/>
              <a:t>si</a:t>
            </a:r>
            <a:r>
              <a:rPr lang="en-US" altLang="zh-CN" dirty="0"/>
              <a:t> through a series of assignments or matching loads and stores. </a:t>
            </a:r>
            <a:endParaRPr lang="en-US" altLang="zh-CN" dirty="0" smtClean="0"/>
          </a:p>
          <a:p>
            <a:endParaRPr lang="en-US" altLang="zh-CN" dirty="0"/>
          </a:p>
          <a:p>
            <a:r>
              <a:rPr lang="en-US" altLang="zh-CN" dirty="0" smtClean="0"/>
              <a:t>Definition 7</a:t>
            </a:r>
            <a:r>
              <a:rPr lang="en-US" altLang="zh-CN" dirty="0"/>
              <a:t>. The predicate flow(</a:t>
            </a:r>
            <a:r>
              <a:rPr lang="en-US" altLang="zh-CN" dirty="0" err="1"/>
              <a:t>p,so,q,si</a:t>
            </a:r>
            <a:r>
              <a:rPr lang="en-US" altLang="zh-CN" dirty="0"/>
              <a:t>) is true </a:t>
            </a:r>
            <a:r>
              <a:rPr lang="en-US" altLang="zh-CN" dirty="0" smtClean="0"/>
              <a:t>if </a:t>
            </a:r>
            <a:r>
              <a:rPr lang="en-US" altLang="zh-CN" dirty="0"/>
              <a:t>(</a:t>
            </a:r>
            <a:r>
              <a:rPr lang="en-US" altLang="zh-CN" dirty="0" err="1"/>
              <a:t>i</a:t>
            </a:r>
            <a:r>
              <a:rPr lang="en-US" altLang="zh-CN" dirty="0"/>
              <a:t>) m and n are the source and sink methods corresponding to source so and sink </a:t>
            </a:r>
            <a:r>
              <a:rPr lang="en-US" altLang="zh-CN" dirty="0" err="1"/>
              <a:t>si</a:t>
            </a:r>
            <a:r>
              <a:rPr lang="en-US" altLang="zh-CN" dirty="0"/>
              <a:t>, </a:t>
            </a:r>
            <a:endParaRPr lang="en-US" altLang="zh-CN" dirty="0" smtClean="0"/>
          </a:p>
          <a:p>
            <a:r>
              <a:rPr lang="en-US" altLang="zh-CN" dirty="0" smtClean="0"/>
              <a:t>(</a:t>
            </a:r>
            <a:r>
              <a:rPr lang="en-US" altLang="zh-CN" dirty="0"/>
              <a:t>ii) calls(p, m) and calls(</a:t>
            </a:r>
            <a:r>
              <a:rPr lang="en-US" altLang="zh-CN" dirty="0" err="1"/>
              <a:t>q,n</a:t>
            </a:r>
            <a:r>
              <a:rPr lang="en-US" altLang="zh-CN" dirty="0"/>
              <a:t>) are both true, and </a:t>
            </a:r>
            <a:endParaRPr lang="en-US" altLang="zh-CN" dirty="0" smtClean="0"/>
          </a:p>
          <a:p>
            <a:r>
              <a:rPr lang="en-US" altLang="zh-CN" dirty="0" smtClean="0"/>
              <a:t>(</a:t>
            </a:r>
            <a:r>
              <a:rPr lang="en-US" altLang="zh-CN" dirty="0"/>
              <a:t>iii) there exists a taint flow (</a:t>
            </a:r>
            <a:r>
              <a:rPr lang="en-US" altLang="zh-CN" dirty="0" err="1"/>
              <a:t>so,si</a:t>
            </a:r>
            <a:r>
              <a:rPr lang="en-US" altLang="zh-CN" dirty="0"/>
              <a:t>). </a:t>
            </a:r>
            <a:endParaRPr lang="en-US" altLang="zh-CN" dirty="0"/>
          </a:p>
          <a:p>
            <a:endParaRPr kumimoji="1" lang="zh-CN" altLang="en-US" dirty="0"/>
          </a:p>
        </p:txBody>
      </p:sp>
      <p:pic>
        <p:nvPicPr>
          <p:cNvPr id="4" name="图片 3"/>
          <p:cNvPicPr>
            <a:picLocks noChangeAspect="1"/>
          </p:cNvPicPr>
          <p:nvPr/>
        </p:nvPicPr>
        <p:blipFill>
          <a:blip r:embed="rId3"/>
          <a:stretch>
            <a:fillRect/>
          </a:stretch>
        </p:blipFill>
        <p:spPr>
          <a:xfrm>
            <a:off x="3536950" y="2190750"/>
            <a:ext cx="5118100" cy="2476500"/>
          </a:xfrm>
          <a:prstGeom prst="rect">
            <a:avLst/>
          </a:prstGeom>
        </p:spPr>
      </p:pic>
      <p:sp>
        <p:nvSpPr>
          <p:cNvPr id="7" name="文本框 6"/>
          <p:cNvSpPr txBox="1"/>
          <p:nvPr/>
        </p:nvSpPr>
        <p:spPr>
          <a:xfrm>
            <a:off x="3152240" y="4937528"/>
            <a:ext cx="6613542" cy="369332"/>
          </a:xfrm>
          <a:prstGeom prst="rect">
            <a:avLst/>
          </a:prstGeom>
          <a:noFill/>
        </p:spPr>
        <p:txBody>
          <a:bodyPr wrap="none" rtlCol="0">
            <a:spAutoFit/>
          </a:bodyPr>
          <a:lstStyle/>
          <a:p>
            <a:r>
              <a:rPr lang="en-US" altLang="zh-CN" dirty="0"/>
              <a:t>flow(</a:t>
            </a:r>
            <a:r>
              <a:rPr lang="en-US" altLang="zh-CN" dirty="0" err="1"/>
              <a:t>ListDevice</a:t>
            </a:r>
            <a:r>
              <a:rPr lang="en-US" altLang="zh-CN" dirty="0"/>
              <a:t>,$getDeviceId,</a:t>
            </a:r>
            <a:r>
              <a:rPr lang="en-US" altLang="zh-CN" dirty="0" err="1"/>
              <a:t>ListDevice</a:t>
            </a:r>
            <a:r>
              <a:rPr lang="en-US" altLang="zh-CN" dirty="0"/>
              <a:t>,!</a:t>
            </a:r>
            <a:r>
              <a:rPr lang="en-US" altLang="zh-CN" dirty="0" err="1"/>
              <a:t>sendTextMessage</a:t>
            </a:r>
            <a:r>
              <a:rPr lang="en-US" altLang="zh-CN" dirty="0"/>
              <a:t>) </a:t>
            </a:r>
            <a:r>
              <a:rPr lang="en-US" altLang="zh-CN" dirty="0" smtClean="0"/>
              <a:t>i</a:t>
            </a:r>
            <a:r>
              <a:rPr kumimoji="1" lang="en-US" altLang="zh-CN" dirty="0" smtClean="0"/>
              <a:t>s true</a:t>
            </a:r>
            <a:endParaRPr kumimoji="1" lang="zh-CN" altLang="en-US" dirty="0"/>
          </a:p>
        </p:txBody>
      </p:sp>
    </p:spTree>
    <p:extLst>
      <p:ext uri="{BB962C8B-B14F-4D97-AF65-F5344CB8AC3E}">
        <p14:creationId xmlns:p14="http://schemas.microsoft.com/office/powerpoint/2010/main" val="1379192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Static Analysis</a:t>
            </a:r>
          </a:p>
        </p:txBody>
      </p:sp>
      <p:sp>
        <p:nvSpPr>
          <p:cNvPr id="9" name="文本框 8"/>
          <p:cNvSpPr txBox="1"/>
          <p:nvPr/>
        </p:nvSpPr>
        <p:spPr>
          <a:xfrm>
            <a:off x="1377387" y="1597306"/>
            <a:ext cx="4194418" cy="3139321"/>
          </a:xfrm>
          <a:prstGeom prst="rect">
            <a:avLst/>
          </a:prstGeom>
          <a:noFill/>
        </p:spPr>
        <p:txBody>
          <a:bodyPr wrap="none" rtlCol="0">
            <a:spAutoFit/>
          </a:bodyPr>
          <a:lstStyle/>
          <a:p>
            <a:r>
              <a:rPr kumimoji="1" lang="en-US" altLang="zh-CN" dirty="0" smtClean="0"/>
              <a:t>Pointer Analysis &amp; Call-graph Construction</a:t>
            </a:r>
          </a:p>
          <a:p>
            <a:r>
              <a:rPr kumimoji="1" lang="en-US" altLang="zh-CN" dirty="0" smtClean="0"/>
              <a:t>Inter-component </a:t>
            </a:r>
            <a:r>
              <a:rPr kumimoji="1" lang="en-US" altLang="zh-CN" dirty="0" smtClean="0"/>
              <a:t>Control-flow Analysis</a:t>
            </a:r>
          </a:p>
          <a:p>
            <a:r>
              <a:rPr kumimoji="1" lang="en-US" altLang="zh-CN" dirty="0"/>
              <a:t>	</a:t>
            </a:r>
            <a:r>
              <a:rPr kumimoji="1" lang="en-US" altLang="zh-CN" dirty="0" smtClean="0"/>
              <a:t>Data flow analysis for Intents</a:t>
            </a:r>
          </a:p>
          <a:p>
            <a:r>
              <a:rPr kumimoji="1" lang="en-US" altLang="zh-CN" dirty="0"/>
              <a:t>	</a:t>
            </a:r>
            <a:r>
              <a:rPr kumimoji="1" lang="en-US" altLang="zh-CN" dirty="0" smtClean="0"/>
              <a:t>	ex3</a:t>
            </a:r>
          </a:p>
          <a:p>
            <a:r>
              <a:rPr kumimoji="1" lang="en-US" altLang="zh-CN" dirty="0"/>
              <a:t>	</a:t>
            </a:r>
            <a:r>
              <a:rPr kumimoji="1" lang="en-US" altLang="zh-CN" dirty="0" smtClean="0"/>
              <a:t>ICCG construction</a:t>
            </a:r>
          </a:p>
          <a:p>
            <a:r>
              <a:rPr kumimoji="1" lang="en-US" altLang="zh-CN" dirty="0"/>
              <a:t>	</a:t>
            </a:r>
            <a:r>
              <a:rPr kumimoji="1" lang="en-US" altLang="zh-CN" dirty="0" smtClean="0"/>
              <a:t>	ex4</a:t>
            </a:r>
          </a:p>
          <a:p>
            <a:r>
              <a:rPr kumimoji="1" lang="en-US" altLang="zh-CN" dirty="0" smtClean="0"/>
              <a:t>Taint Analysis</a:t>
            </a:r>
          </a:p>
          <a:p>
            <a:r>
              <a:rPr kumimoji="1" lang="en-US" altLang="zh-CN" dirty="0"/>
              <a:t>	</a:t>
            </a:r>
            <a:r>
              <a:rPr kumimoji="1" lang="en-US" altLang="zh-CN" dirty="0" smtClean="0"/>
              <a:t>Annotations</a:t>
            </a:r>
          </a:p>
          <a:p>
            <a:r>
              <a:rPr kumimoji="1" lang="en-US" altLang="zh-CN" dirty="0" smtClean="0"/>
              <a:t>		ex5</a:t>
            </a:r>
          </a:p>
          <a:p>
            <a:r>
              <a:rPr kumimoji="1" lang="en-US" altLang="zh-CN" dirty="0"/>
              <a:t>	</a:t>
            </a:r>
            <a:r>
              <a:rPr kumimoji="1" lang="en-US" altLang="zh-CN" dirty="0" smtClean="0"/>
              <a:t>Static Taint Analysis</a:t>
            </a:r>
          </a:p>
          <a:p>
            <a:r>
              <a:rPr kumimoji="1" lang="en-US" altLang="zh-CN" dirty="0"/>
              <a:t>	</a:t>
            </a:r>
            <a:r>
              <a:rPr kumimoji="1" lang="en-US" altLang="zh-CN" dirty="0" smtClean="0"/>
              <a:t>	ex6</a:t>
            </a:r>
          </a:p>
        </p:txBody>
      </p:sp>
      <p:sp>
        <p:nvSpPr>
          <p:cNvPr id="2" name="文本框 1"/>
          <p:cNvSpPr txBox="1"/>
          <p:nvPr/>
        </p:nvSpPr>
        <p:spPr>
          <a:xfrm>
            <a:off x="6952372" y="1828800"/>
            <a:ext cx="4363656" cy="3970318"/>
          </a:xfrm>
          <a:prstGeom prst="rect">
            <a:avLst/>
          </a:prstGeom>
          <a:noFill/>
        </p:spPr>
        <p:txBody>
          <a:bodyPr wrap="square" rtlCol="0">
            <a:spAutoFit/>
          </a:bodyPr>
          <a:lstStyle/>
          <a:p>
            <a:r>
              <a:rPr lang="en-US" altLang="zh-CN" dirty="0"/>
              <a:t>Definition 2. We write m1 -&gt;* m2 if method m1 directly calls m2 in some execution of the program. We define -&gt;* to be the reflexive transitive closure of  -&gt;. </a:t>
            </a:r>
          </a:p>
          <a:p>
            <a:r>
              <a:rPr lang="en-US" altLang="zh-CN" dirty="0"/>
              <a:t>In other words, m1 -&gt;* m2 if m1 transitively calls m2</a:t>
            </a:r>
            <a:r>
              <a:rPr lang="en-US" altLang="zh-CN" dirty="0" smtClean="0"/>
              <a:t>.</a:t>
            </a:r>
          </a:p>
          <a:p>
            <a:endParaRPr lang="en-US" altLang="zh-CN" dirty="0"/>
          </a:p>
          <a:p>
            <a:r>
              <a:rPr lang="en-US" altLang="zh-CN" dirty="0"/>
              <a:t>An edge in the </a:t>
            </a:r>
            <a:r>
              <a:rPr lang="en-US" altLang="zh-CN" dirty="0" smtClean="0"/>
              <a:t>call-graph </a:t>
            </a:r>
            <a:r>
              <a:rPr lang="en-US" altLang="zh-CN" dirty="0"/>
              <a:t>from method m1 to method m2 corresponds to m1 Y m2. Similarly, m1 </a:t>
            </a:r>
            <a:r>
              <a:rPr lang="en-US" altLang="zh-CN" dirty="0" smtClean="0"/>
              <a:t>-&gt;* </a:t>
            </a:r>
            <a:r>
              <a:rPr lang="en-US" altLang="zh-CN" dirty="0"/>
              <a:t>m2 represents that there exists a path in the </a:t>
            </a:r>
            <a:r>
              <a:rPr lang="en-US" altLang="zh-CN" dirty="0" smtClean="0"/>
              <a:t>call-graph </a:t>
            </a:r>
            <a:r>
              <a:rPr lang="en-US" altLang="zh-CN" dirty="0"/>
              <a:t>from m1 to m2. </a:t>
            </a:r>
            <a:endParaRPr lang="en-US" altLang="zh-CN" dirty="0"/>
          </a:p>
          <a:p>
            <a:r>
              <a:rPr lang="en-US" altLang="zh-CN" dirty="0" smtClean="0"/>
              <a:t> </a:t>
            </a:r>
            <a:endParaRPr lang="en-US" altLang="zh-CN" dirty="0"/>
          </a:p>
          <a:p>
            <a:endParaRPr kumimoji="1" lang="zh-CN" altLang="en-US" dirty="0"/>
          </a:p>
        </p:txBody>
      </p:sp>
    </p:spTree>
    <p:extLst>
      <p:ext uri="{BB962C8B-B14F-4D97-AF65-F5344CB8AC3E}">
        <p14:creationId xmlns:p14="http://schemas.microsoft.com/office/powerpoint/2010/main" val="8498369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Static Analysis</a:t>
            </a:r>
          </a:p>
        </p:txBody>
      </p:sp>
      <p:sp>
        <p:nvSpPr>
          <p:cNvPr id="9" name="文本框 8"/>
          <p:cNvSpPr txBox="1"/>
          <p:nvPr/>
        </p:nvSpPr>
        <p:spPr>
          <a:xfrm>
            <a:off x="1377387" y="1597306"/>
            <a:ext cx="3864456" cy="1477328"/>
          </a:xfrm>
          <a:prstGeom prst="rect">
            <a:avLst/>
          </a:prstGeom>
          <a:noFill/>
        </p:spPr>
        <p:txBody>
          <a:bodyPr wrap="none" rtlCol="0">
            <a:spAutoFit/>
          </a:bodyPr>
          <a:lstStyle/>
          <a:p>
            <a:r>
              <a:rPr kumimoji="1" lang="en-US" altLang="zh-CN" dirty="0" smtClean="0"/>
              <a:t>Inter-component </a:t>
            </a:r>
            <a:r>
              <a:rPr kumimoji="1" lang="en-US" altLang="zh-CN" dirty="0" smtClean="0"/>
              <a:t>Control-flow Analysis</a:t>
            </a:r>
          </a:p>
          <a:p>
            <a:r>
              <a:rPr kumimoji="1" lang="en-US" altLang="zh-CN" dirty="0"/>
              <a:t>	</a:t>
            </a:r>
            <a:r>
              <a:rPr kumimoji="1" lang="en-US" altLang="zh-CN" dirty="0" smtClean="0"/>
              <a:t>Data flow analysis for Intents</a:t>
            </a:r>
          </a:p>
          <a:p>
            <a:r>
              <a:rPr kumimoji="1" lang="en-US" altLang="zh-CN" dirty="0"/>
              <a:t>	</a:t>
            </a:r>
            <a:r>
              <a:rPr kumimoji="1" lang="en-US" altLang="zh-CN" dirty="0" smtClean="0"/>
              <a:t>	ex3</a:t>
            </a:r>
          </a:p>
          <a:p>
            <a:r>
              <a:rPr kumimoji="1" lang="en-US" altLang="zh-CN" dirty="0"/>
              <a:t>	</a:t>
            </a:r>
            <a:r>
              <a:rPr kumimoji="1" lang="en-US" altLang="zh-CN" dirty="0" smtClean="0"/>
              <a:t>ICCG construction</a:t>
            </a:r>
          </a:p>
          <a:p>
            <a:r>
              <a:rPr kumimoji="1" lang="en-US" altLang="zh-CN" dirty="0"/>
              <a:t>	</a:t>
            </a:r>
            <a:r>
              <a:rPr kumimoji="1" lang="en-US" altLang="zh-CN" dirty="0" smtClean="0"/>
              <a:t>	</a:t>
            </a:r>
            <a:r>
              <a:rPr kumimoji="1" lang="en-US" altLang="zh-CN" dirty="0" smtClean="0"/>
              <a:t>ex4</a:t>
            </a:r>
            <a:endParaRPr kumimoji="1" lang="en-US" altLang="zh-CN" dirty="0" smtClean="0"/>
          </a:p>
        </p:txBody>
      </p:sp>
      <p:sp>
        <p:nvSpPr>
          <p:cNvPr id="2" name="文本框 1"/>
          <p:cNvSpPr txBox="1"/>
          <p:nvPr/>
        </p:nvSpPr>
        <p:spPr>
          <a:xfrm>
            <a:off x="7349924" y="1689904"/>
            <a:ext cx="3854369" cy="2585323"/>
          </a:xfrm>
          <a:prstGeom prst="rect">
            <a:avLst/>
          </a:prstGeom>
          <a:noFill/>
        </p:spPr>
        <p:txBody>
          <a:bodyPr wrap="square" rtlCol="0">
            <a:spAutoFit/>
          </a:bodyPr>
          <a:lstStyle/>
          <a:p>
            <a:r>
              <a:rPr lang="en-US" altLang="zh-CN" dirty="0"/>
              <a:t>Definition </a:t>
            </a:r>
            <a:r>
              <a:rPr lang="en-US" altLang="zh-CN" dirty="0" smtClean="0"/>
              <a:t>. </a:t>
            </a:r>
            <a:r>
              <a:rPr lang="en-US" altLang="zh-CN" dirty="0"/>
              <a:t>An ICCG for a program P is a graph (N,E) such that nodes N are the set of components in P, and edges E define a relation E ⊆ (N ×A×D×N) where A and D are the domain of all actions and data types defined by the Android system augmented with the element ⊥. </a:t>
            </a:r>
            <a:endParaRPr lang="en-US" altLang="zh-CN" dirty="0"/>
          </a:p>
          <a:p>
            <a:endParaRPr kumimoji="1" lang="zh-CN" altLang="en-US" dirty="0"/>
          </a:p>
        </p:txBody>
      </p:sp>
    </p:spTree>
    <p:extLst>
      <p:ext uri="{BB962C8B-B14F-4D97-AF65-F5344CB8AC3E}">
        <p14:creationId xmlns:p14="http://schemas.microsoft.com/office/powerpoint/2010/main" val="9908469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Static Analysis</a:t>
            </a:r>
          </a:p>
        </p:txBody>
      </p:sp>
      <p:sp>
        <p:nvSpPr>
          <p:cNvPr id="9" name="文本框 8"/>
          <p:cNvSpPr txBox="1"/>
          <p:nvPr/>
        </p:nvSpPr>
        <p:spPr>
          <a:xfrm>
            <a:off x="1377387" y="1597306"/>
            <a:ext cx="3864456" cy="923330"/>
          </a:xfrm>
          <a:prstGeom prst="rect">
            <a:avLst/>
          </a:prstGeom>
          <a:noFill/>
        </p:spPr>
        <p:txBody>
          <a:bodyPr wrap="none" rtlCol="0">
            <a:spAutoFit/>
          </a:bodyPr>
          <a:lstStyle/>
          <a:p>
            <a:r>
              <a:rPr kumimoji="1" lang="en-US" altLang="zh-CN" dirty="0" smtClean="0"/>
              <a:t>Inter-component </a:t>
            </a:r>
            <a:r>
              <a:rPr kumimoji="1" lang="en-US" altLang="zh-CN" dirty="0" smtClean="0"/>
              <a:t>Control-flow Analysis</a:t>
            </a:r>
          </a:p>
          <a:p>
            <a:r>
              <a:rPr kumimoji="1" lang="en-US" altLang="zh-CN" dirty="0"/>
              <a:t>	</a:t>
            </a:r>
            <a:r>
              <a:rPr kumimoji="1" lang="en-US" altLang="zh-CN" dirty="0" smtClean="0"/>
              <a:t>Data flow analysis for Intents</a:t>
            </a:r>
          </a:p>
          <a:p>
            <a:r>
              <a:rPr kumimoji="1" lang="en-US" altLang="zh-CN" dirty="0"/>
              <a:t>	</a:t>
            </a:r>
            <a:r>
              <a:rPr kumimoji="1" lang="en-US" altLang="zh-CN" dirty="0" smtClean="0"/>
              <a:t>	</a:t>
            </a:r>
          </a:p>
        </p:txBody>
      </p:sp>
      <p:pic>
        <p:nvPicPr>
          <p:cNvPr id="3" name="图片 2"/>
          <p:cNvPicPr>
            <a:picLocks noChangeAspect="1"/>
          </p:cNvPicPr>
          <p:nvPr/>
        </p:nvPicPr>
        <p:blipFill>
          <a:blip r:embed="rId3"/>
          <a:stretch>
            <a:fillRect/>
          </a:stretch>
        </p:blipFill>
        <p:spPr>
          <a:xfrm>
            <a:off x="1704702" y="2322653"/>
            <a:ext cx="5118098" cy="2730499"/>
          </a:xfrm>
          <a:prstGeom prst="rect">
            <a:avLst/>
          </a:prstGeom>
        </p:spPr>
      </p:pic>
      <p:pic>
        <p:nvPicPr>
          <p:cNvPr id="4" name="图片 3"/>
          <p:cNvPicPr>
            <a:picLocks noChangeAspect="1"/>
          </p:cNvPicPr>
          <p:nvPr/>
        </p:nvPicPr>
        <p:blipFill>
          <a:blip r:embed="rId4"/>
          <a:stretch>
            <a:fillRect/>
          </a:stretch>
        </p:blipFill>
        <p:spPr>
          <a:xfrm>
            <a:off x="1704702" y="5053152"/>
            <a:ext cx="5118098" cy="1804847"/>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2800" y="2322652"/>
            <a:ext cx="4794832" cy="4535347"/>
          </a:xfrm>
          <a:prstGeom prst="rect">
            <a:avLst/>
          </a:prstGeom>
        </p:spPr>
      </p:pic>
      <p:sp>
        <p:nvSpPr>
          <p:cNvPr id="8" name="矩形 7"/>
          <p:cNvSpPr/>
          <p:nvPr/>
        </p:nvSpPr>
        <p:spPr>
          <a:xfrm>
            <a:off x="6871080" y="1649681"/>
            <a:ext cx="4526239" cy="369332"/>
          </a:xfrm>
          <a:prstGeom prst="rect">
            <a:avLst/>
          </a:prstGeom>
        </p:spPr>
        <p:txBody>
          <a:bodyPr wrap="none">
            <a:spAutoFit/>
          </a:bodyPr>
          <a:lstStyle/>
          <a:p>
            <a:r>
              <a:rPr lang="en-US" altLang="zh-CN" dirty="0" err="1"/>
              <a:t>icc</a:t>
            </a:r>
            <a:r>
              <a:rPr lang="en-US" altLang="zh-CN" dirty="0"/>
              <a:t>(</a:t>
            </a:r>
            <a:r>
              <a:rPr lang="en-US" altLang="zh-CN" dirty="0" err="1"/>
              <a:t>MainAct</a:t>
            </a:r>
            <a:r>
              <a:rPr lang="en-US" altLang="zh-CN" dirty="0"/>
              <a:t>, </a:t>
            </a:r>
            <a:r>
              <a:rPr lang="en-US" altLang="zh-CN" dirty="0" err="1"/>
              <a:t>MsgAct</a:t>
            </a:r>
            <a:r>
              <a:rPr lang="en-US" altLang="zh-CN" dirty="0"/>
              <a:t>, SEND, text/plain) is true</a:t>
            </a:r>
            <a:endParaRPr lang="zh-CN" altLang="en-US" dirty="0"/>
          </a:p>
        </p:txBody>
      </p:sp>
    </p:spTree>
    <p:extLst>
      <p:ext uri="{BB962C8B-B14F-4D97-AF65-F5344CB8AC3E}">
        <p14:creationId xmlns:p14="http://schemas.microsoft.com/office/powerpoint/2010/main" val="11076082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Example</a:t>
            </a:r>
          </a:p>
          <a:p>
            <a:r>
              <a:rPr kumimoji="1" lang="en-US" altLang="zh-CN" sz="2800" b="1" dirty="0"/>
              <a:t>Static Analysis</a:t>
            </a:r>
          </a:p>
          <a:p>
            <a:endParaRPr kumimoji="1" lang="zh-CN" altLang="en-US" sz="2800" b="1" dirty="0"/>
          </a:p>
        </p:txBody>
      </p:sp>
      <p:sp>
        <p:nvSpPr>
          <p:cNvPr id="6" name="文本框 5"/>
          <p:cNvSpPr txBox="1"/>
          <p:nvPr/>
        </p:nvSpPr>
        <p:spPr>
          <a:xfrm>
            <a:off x="816992" y="1346043"/>
            <a:ext cx="7318542" cy="1477328"/>
          </a:xfrm>
          <a:prstGeom prst="rect">
            <a:avLst/>
          </a:prstGeom>
          <a:noFill/>
        </p:spPr>
        <p:txBody>
          <a:bodyPr wrap="none" rtlCol="0">
            <a:spAutoFit/>
          </a:bodyPr>
          <a:lstStyle/>
          <a:p>
            <a:r>
              <a:rPr lang="en-US" altLang="zh-CN" dirty="0" smtClean="0"/>
              <a:t>ICCG: Inter-Component </a:t>
            </a:r>
            <a:r>
              <a:rPr lang="en-US" altLang="zh-CN" dirty="0"/>
              <a:t>Call </a:t>
            </a:r>
            <a:r>
              <a:rPr lang="en-US" altLang="zh-CN" dirty="0" smtClean="0"/>
              <a:t>Graph, a high level abstraction of android apps </a:t>
            </a:r>
          </a:p>
          <a:p>
            <a:endParaRPr lang="en-US" altLang="zh-CN" dirty="0">
              <a:effectLst/>
            </a:endParaRPr>
          </a:p>
          <a:p>
            <a:r>
              <a:rPr lang="en-US" altLang="zh-CN" dirty="0" smtClean="0"/>
              <a:t>Control-flow properties matching through ICCG construction</a:t>
            </a:r>
          </a:p>
          <a:p>
            <a:endParaRPr lang="en-US" altLang="zh-CN" dirty="0">
              <a:effectLst/>
            </a:endParaRPr>
          </a:p>
          <a:p>
            <a:r>
              <a:rPr lang="en-US" altLang="zh-CN" dirty="0" smtClean="0"/>
              <a:t>Intent Analysis: Resolve the target component</a:t>
            </a:r>
            <a:endParaRPr lang="en-US" altLang="zh-CN" dirty="0">
              <a:effectLst/>
            </a:endParaRPr>
          </a:p>
        </p:txBody>
      </p:sp>
      <p:sp>
        <p:nvSpPr>
          <p:cNvPr id="7" name="文本框 6"/>
          <p:cNvSpPr txBox="1"/>
          <p:nvPr/>
        </p:nvSpPr>
        <p:spPr>
          <a:xfrm>
            <a:off x="1094874" y="4211053"/>
            <a:ext cx="1502014" cy="369332"/>
          </a:xfrm>
          <a:prstGeom prst="rect">
            <a:avLst/>
          </a:prstGeom>
          <a:noFill/>
        </p:spPr>
        <p:txBody>
          <a:bodyPr wrap="none" rtlCol="0">
            <a:spAutoFit/>
          </a:bodyPr>
          <a:lstStyle/>
          <a:p>
            <a:r>
              <a:rPr kumimoji="1" lang="en-US" altLang="zh-CN" dirty="0" smtClean="0"/>
              <a:t>Component A</a:t>
            </a:r>
            <a:endParaRPr kumimoji="1" lang="zh-CN" altLang="en-US" dirty="0"/>
          </a:p>
        </p:txBody>
      </p:sp>
      <p:sp>
        <p:nvSpPr>
          <p:cNvPr id="12" name="右箭头 11"/>
          <p:cNvSpPr/>
          <p:nvPr/>
        </p:nvSpPr>
        <p:spPr>
          <a:xfrm>
            <a:off x="2596887" y="4343400"/>
            <a:ext cx="2045625" cy="236985"/>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14" name="文本框 13"/>
          <p:cNvSpPr txBox="1"/>
          <p:nvPr/>
        </p:nvSpPr>
        <p:spPr>
          <a:xfrm>
            <a:off x="2596888" y="3994484"/>
            <a:ext cx="2045625" cy="369332"/>
          </a:xfrm>
          <a:prstGeom prst="rect">
            <a:avLst/>
          </a:prstGeom>
          <a:noFill/>
        </p:spPr>
        <p:txBody>
          <a:bodyPr wrap="none" rtlCol="0">
            <a:spAutoFit/>
          </a:bodyPr>
          <a:lstStyle/>
          <a:p>
            <a:r>
              <a:rPr kumimoji="1" lang="en-US" altLang="zh-CN" dirty="0" smtClean="0"/>
              <a:t>Data Type, Action</a:t>
            </a:r>
            <a:r>
              <a:rPr kumimoji="1" lang="is-IS" altLang="zh-CN" dirty="0" smtClean="0"/>
              <a:t>…</a:t>
            </a:r>
            <a:endParaRPr kumimoji="1" lang="zh-CN" altLang="en-US" dirty="0"/>
          </a:p>
        </p:txBody>
      </p:sp>
      <p:sp>
        <p:nvSpPr>
          <p:cNvPr id="15" name="文本框 14"/>
          <p:cNvSpPr txBox="1"/>
          <p:nvPr/>
        </p:nvSpPr>
        <p:spPr>
          <a:xfrm>
            <a:off x="4642512" y="4211053"/>
            <a:ext cx="1502334" cy="369332"/>
          </a:xfrm>
          <a:prstGeom prst="rect">
            <a:avLst/>
          </a:prstGeom>
          <a:noFill/>
        </p:spPr>
        <p:txBody>
          <a:bodyPr wrap="none" rtlCol="0">
            <a:spAutoFit/>
          </a:bodyPr>
          <a:lstStyle/>
          <a:p>
            <a:r>
              <a:rPr kumimoji="1" lang="en-US" altLang="zh-CN" dirty="0" smtClean="0"/>
              <a:t>Component B</a:t>
            </a:r>
            <a:endParaRPr kumimoji="1" lang="zh-CN" altLang="en-US" dirty="0"/>
          </a:p>
        </p:txBody>
      </p:sp>
      <p:pic>
        <p:nvPicPr>
          <p:cNvPr id="8" name="图片 7"/>
          <p:cNvPicPr>
            <a:picLocks noChangeAspect="1"/>
          </p:cNvPicPr>
          <p:nvPr/>
        </p:nvPicPr>
        <p:blipFill>
          <a:blip r:embed="rId3"/>
          <a:stretch>
            <a:fillRect/>
          </a:stretch>
        </p:blipFill>
        <p:spPr>
          <a:xfrm>
            <a:off x="7029912" y="5231916"/>
            <a:ext cx="4864100" cy="1358900"/>
          </a:xfrm>
          <a:prstGeom prst="rect">
            <a:avLst/>
          </a:prstGeom>
        </p:spPr>
      </p:pic>
    </p:spTree>
    <p:extLst>
      <p:ext uri="{BB962C8B-B14F-4D97-AF65-F5344CB8AC3E}">
        <p14:creationId xmlns:p14="http://schemas.microsoft.com/office/powerpoint/2010/main" val="12692853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Static Analysis</a:t>
            </a:r>
          </a:p>
        </p:txBody>
      </p:sp>
      <p:sp>
        <p:nvSpPr>
          <p:cNvPr id="9" name="文本框 8"/>
          <p:cNvSpPr txBox="1"/>
          <p:nvPr/>
        </p:nvSpPr>
        <p:spPr>
          <a:xfrm>
            <a:off x="1377387" y="1597306"/>
            <a:ext cx="3864456" cy="923330"/>
          </a:xfrm>
          <a:prstGeom prst="rect">
            <a:avLst/>
          </a:prstGeom>
          <a:noFill/>
        </p:spPr>
        <p:txBody>
          <a:bodyPr wrap="none" rtlCol="0">
            <a:spAutoFit/>
          </a:bodyPr>
          <a:lstStyle/>
          <a:p>
            <a:r>
              <a:rPr kumimoji="1" lang="en-US" altLang="zh-CN" dirty="0" smtClean="0"/>
              <a:t>Inter-component </a:t>
            </a:r>
            <a:r>
              <a:rPr kumimoji="1" lang="en-US" altLang="zh-CN" dirty="0" smtClean="0"/>
              <a:t>Control-flow Analysis</a:t>
            </a:r>
          </a:p>
          <a:p>
            <a:r>
              <a:rPr kumimoji="1" lang="en-US" altLang="zh-CN" dirty="0"/>
              <a:t>	</a:t>
            </a:r>
            <a:r>
              <a:rPr kumimoji="1" lang="en-US" altLang="zh-CN" dirty="0" smtClean="0"/>
              <a:t>Data flow analysis for Intents</a:t>
            </a:r>
          </a:p>
          <a:p>
            <a:r>
              <a:rPr kumimoji="1" lang="en-US" altLang="zh-CN" dirty="0"/>
              <a:t>	</a:t>
            </a:r>
            <a:r>
              <a:rPr kumimoji="1" lang="en-US" altLang="zh-CN" dirty="0" smtClean="0"/>
              <a:t>	</a:t>
            </a:r>
          </a:p>
        </p:txBody>
      </p:sp>
      <p:pic>
        <p:nvPicPr>
          <p:cNvPr id="6" name="图片 5"/>
          <p:cNvPicPr>
            <a:picLocks noChangeAspect="1"/>
          </p:cNvPicPr>
          <p:nvPr/>
        </p:nvPicPr>
        <p:blipFill>
          <a:blip r:embed="rId3"/>
          <a:stretch>
            <a:fillRect/>
          </a:stretch>
        </p:blipFill>
        <p:spPr>
          <a:xfrm>
            <a:off x="3712821" y="2771899"/>
            <a:ext cx="5067300" cy="2400300"/>
          </a:xfrm>
          <a:prstGeom prst="rect">
            <a:avLst/>
          </a:prstGeom>
        </p:spPr>
      </p:pic>
      <p:pic>
        <p:nvPicPr>
          <p:cNvPr id="10" name="图片 9"/>
          <p:cNvPicPr>
            <a:picLocks noChangeAspect="1"/>
          </p:cNvPicPr>
          <p:nvPr/>
        </p:nvPicPr>
        <p:blipFill>
          <a:blip r:embed="rId4"/>
          <a:stretch>
            <a:fillRect/>
          </a:stretch>
        </p:blipFill>
        <p:spPr>
          <a:xfrm>
            <a:off x="3712821" y="5172199"/>
            <a:ext cx="5067300" cy="1351280"/>
          </a:xfrm>
          <a:prstGeom prst="rect">
            <a:avLst/>
          </a:prstGeom>
        </p:spPr>
      </p:pic>
    </p:spTree>
    <p:extLst>
      <p:ext uri="{BB962C8B-B14F-4D97-AF65-F5344CB8AC3E}">
        <p14:creationId xmlns:p14="http://schemas.microsoft.com/office/powerpoint/2010/main" val="18775306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Static Analysis</a:t>
            </a:r>
          </a:p>
        </p:txBody>
      </p:sp>
      <p:sp>
        <p:nvSpPr>
          <p:cNvPr id="9" name="文本框 8"/>
          <p:cNvSpPr txBox="1"/>
          <p:nvPr/>
        </p:nvSpPr>
        <p:spPr>
          <a:xfrm>
            <a:off x="1377387" y="1597306"/>
            <a:ext cx="3864456" cy="923330"/>
          </a:xfrm>
          <a:prstGeom prst="rect">
            <a:avLst/>
          </a:prstGeom>
          <a:noFill/>
        </p:spPr>
        <p:txBody>
          <a:bodyPr wrap="none" rtlCol="0">
            <a:spAutoFit/>
          </a:bodyPr>
          <a:lstStyle/>
          <a:p>
            <a:r>
              <a:rPr kumimoji="1" lang="en-US" altLang="zh-CN" dirty="0" smtClean="0"/>
              <a:t>Inter-component </a:t>
            </a:r>
            <a:r>
              <a:rPr kumimoji="1" lang="en-US" altLang="zh-CN" dirty="0" smtClean="0"/>
              <a:t>Control-flow Analysis</a:t>
            </a:r>
          </a:p>
          <a:p>
            <a:r>
              <a:rPr kumimoji="1" lang="en-US" altLang="zh-CN" dirty="0"/>
              <a:t>	</a:t>
            </a:r>
            <a:r>
              <a:rPr kumimoji="1" lang="en-US" altLang="zh-CN" dirty="0" smtClean="0"/>
              <a:t>Data flow analysis for Intents</a:t>
            </a:r>
          </a:p>
          <a:p>
            <a:r>
              <a:rPr kumimoji="1" lang="en-US" altLang="zh-CN" dirty="0"/>
              <a:t>	</a:t>
            </a:r>
            <a:r>
              <a:rPr kumimoji="1" lang="en-US" altLang="zh-CN" dirty="0" smtClean="0"/>
              <a:t>	</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751" y="2314936"/>
            <a:ext cx="4802989" cy="4543063"/>
          </a:xfrm>
          <a:prstGeom prst="rect">
            <a:avLst/>
          </a:prstGeom>
        </p:spPr>
      </p:pic>
      <p:pic>
        <p:nvPicPr>
          <p:cNvPr id="3" name="图片 2"/>
          <p:cNvPicPr>
            <a:picLocks noChangeAspect="1"/>
          </p:cNvPicPr>
          <p:nvPr/>
        </p:nvPicPr>
        <p:blipFill>
          <a:blip r:embed="rId4"/>
          <a:stretch>
            <a:fillRect/>
          </a:stretch>
        </p:blipFill>
        <p:spPr>
          <a:xfrm>
            <a:off x="848518" y="3152814"/>
            <a:ext cx="5135594" cy="1315013"/>
          </a:xfrm>
          <a:prstGeom prst="rect">
            <a:avLst/>
          </a:prstGeom>
        </p:spPr>
      </p:pic>
      <p:sp>
        <p:nvSpPr>
          <p:cNvPr id="8" name="矩形 7"/>
          <p:cNvSpPr/>
          <p:nvPr/>
        </p:nvSpPr>
        <p:spPr>
          <a:xfrm>
            <a:off x="6074125" y="1689639"/>
            <a:ext cx="4526239" cy="369332"/>
          </a:xfrm>
          <a:prstGeom prst="rect">
            <a:avLst/>
          </a:prstGeom>
        </p:spPr>
        <p:txBody>
          <a:bodyPr wrap="none">
            <a:spAutoFit/>
          </a:bodyPr>
          <a:lstStyle/>
          <a:p>
            <a:r>
              <a:rPr lang="en-US" altLang="zh-CN" dirty="0" err="1"/>
              <a:t>icc</a:t>
            </a:r>
            <a:r>
              <a:rPr lang="en-US" altLang="zh-CN" dirty="0"/>
              <a:t>(</a:t>
            </a:r>
            <a:r>
              <a:rPr lang="en-US" altLang="zh-CN" dirty="0" err="1"/>
              <a:t>MainAct</a:t>
            </a:r>
            <a:r>
              <a:rPr lang="en-US" altLang="zh-CN" dirty="0"/>
              <a:t>, </a:t>
            </a:r>
            <a:r>
              <a:rPr lang="en-US" altLang="zh-CN" dirty="0" err="1"/>
              <a:t>MsgAct</a:t>
            </a:r>
            <a:r>
              <a:rPr lang="en-US" altLang="zh-CN" dirty="0"/>
              <a:t>, SEND, text/plain) is true</a:t>
            </a:r>
            <a:endParaRPr lang="zh-CN" altLang="en-US" dirty="0"/>
          </a:p>
        </p:txBody>
      </p:sp>
    </p:spTree>
    <p:extLst>
      <p:ext uri="{BB962C8B-B14F-4D97-AF65-F5344CB8AC3E}">
        <p14:creationId xmlns:p14="http://schemas.microsoft.com/office/powerpoint/2010/main" val="4752335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Static Analysis</a:t>
            </a:r>
          </a:p>
        </p:txBody>
      </p:sp>
      <p:sp>
        <p:nvSpPr>
          <p:cNvPr id="9" name="文本框 8"/>
          <p:cNvSpPr txBox="1"/>
          <p:nvPr/>
        </p:nvSpPr>
        <p:spPr>
          <a:xfrm>
            <a:off x="1377387" y="1597306"/>
            <a:ext cx="3864456" cy="646331"/>
          </a:xfrm>
          <a:prstGeom prst="rect">
            <a:avLst/>
          </a:prstGeom>
          <a:noFill/>
        </p:spPr>
        <p:txBody>
          <a:bodyPr wrap="none" rtlCol="0">
            <a:spAutoFit/>
          </a:bodyPr>
          <a:lstStyle/>
          <a:p>
            <a:r>
              <a:rPr kumimoji="1" lang="en-US" altLang="zh-CN" dirty="0" smtClean="0"/>
              <a:t>Inter-component </a:t>
            </a:r>
            <a:r>
              <a:rPr kumimoji="1" lang="en-US" altLang="zh-CN" dirty="0" smtClean="0"/>
              <a:t>Control-flow Analysis</a:t>
            </a:r>
          </a:p>
          <a:p>
            <a:r>
              <a:rPr kumimoji="1" lang="en-US" altLang="zh-CN" dirty="0"/>
              <a:t>	</a:t>
            </a:r>
            <a:r>
              <a:rPr kumimoji="1" lang="en-US" altLang="zh-CN" dirty="0" smtClean="0"/>
              <a:t>ICCG </a:t>
            </a:r>
            <a:r>
              <a:rPr kumimoji="1" lang="en-US" altLang="zh-CN" dirty="0" smtClean="0"/>
              <a:t>construction</a:t>
            </a:r>
            <a:endParaRPr kumimoji="1" lang="en-US" altLang="zh-CN" dirty="0" smtClean="0"/>
          </a:p>
        </p:txBody>
      </p:sp>
      <p:pic>
        <p:nvPicPr>
          <p:cNvPr id="7" name="图片 6"/>
          <p:cNvPicPr>
            <a:picLocks noChangeAspect="1"/>
          </p:cNvPicPr>
          <p:nvPr/>
        </p:nvPicPr>
        <p:blipFill>
          <a:blip r:embed="rId3"/>
          <a:stretch>
            <a:fillRect/>
          </a:stretch>
        </p:blipFill>
        <p:spPr>
          <a:xfrm>
            <a:off x="3682770" y="3165033"/>
            <a:ext cx="4749800" cy="1778000"/>
          </a:xfrm>
          <a:prstGeom prst="rect">
            <a:avLst/>
          </a:prstGeom>
        </p:spPr>
      </p:pic>
    </p:spTree>
    <p:extLst>
      <p:ext uri="{BB962C8B-B14F-4D97-AF65-F5344CB8AC3E}">
        <p14:creationId xmlns:p14="http://schemas.microsoft.com/office/powerpoint/2010/main" val="4157582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32771" y="526893"/>
            <a:ext cx="8401429" cy="819150"/>
          </a:xfrm>
        </p:spPr>
        <p:txBody>
          <a:bodyPr>
            <a:normAutofit/>
          </a:bodyPr>
          <a:lstStyle/>
          <a:p>
            <a:pPr algn="l"/>
            <a:r>
              <a:rPr kumimoji="1" lang="en-US" altLang="zh-CN" sz="2800" b="1" dirty="0" smtClean="0"/>
              <a:t>Signature based</a:t>
            </a:r>
            <a:endParaRPr kumimoji="1" lang="zh-CN" altLang="en-US" sz="2800" b="1" dirty="0"/>
          </a:p>
        </p:txBody>
      </p:sp>
      <p:sp>
        <p:nvSpPr>
          <p:cNvPr id="8" name="文本框 7"/>
          <p:cNvSpPr txBox="1"/>
          <p:nvPr/>
        </p:nvSpPr>
        <p:spPr>
          <a:xfrm>
            <a:off x="370944" y="2019300"/>
            <a:ext cx="4986109" cy="3693319"/>
          </a:xfrm>
          <a:prstGeom prst="rect">
            <a:avLst/>
          </a:prstGeom>
          <a:noFill/>
        </p:spPr>
        <p:txBody>
          <a:bodyPr wrap="none" rtlCol="0">
            <a:spAutoFit/>
          </a:bodyPr>
          <a:lstStyle/>
          <a:p>
            <a:r>
              <a:rPr kumimoji="1" lang="en-US" altLang="zh-CN" dirty="0" smtClean="0"/>
              <a:t>Signature based malware detectors:</a:t>
            </a:r>
          </a:p>
          <a:p>
            <a:r>
              <a:rPr kumimoji="1" lang="en-US" altLang="zh-CN" dirty="0"/>
              <a:t>	</a:t>
            </a:r>
            <a:r>
              <a:rPr lang="en-US" altLang="zh-CN" dirty="0"/>
              <a:t> Certain string </a:t>
            </a:r>
            <a:r>
              <a:rPr lang="en-US" altLang="zh-CN" dirty="0" smtClean="0"/>
              <a:t>values of </a:t>
            </a:r>
            <a:r>
              <a:rPr lang="en-US" altLang="zh-CN" dirty="0"/>
              <a:t>method or </a:t>
            </a:r>
            <a:r>
              <a:rPr lang="en-US" altLang="zh-CN" dirty="0" smtClean="0"/>
              <a:t>variables.</a:t>
            </a:r>
          </a:p>
          <a:p>
            <a:r>
              <a:rPr kumimoji="1" lang="en-US" altLang="zh-CN" dirty="0"/>
              <a:t>	</a:t>
            </a:r>
            <a:endParaRPr kumimoji="1" lang="en-US" altLang="zh-CN" dirty="0" smtClean="0"/>
          </a:p>
          <a:p>
            <a:r>
              <a:rPr kumimoji="1" lang="en-US" altLang="zh-CN" dirty="0" smtClean="0"/>
              <a:t>Pro:</a:t>
            </a:r>
          </a:p>
          <a:p>
            <a:r>
              <a:rPr kumimoji="1" lang="en-US" altLang="zh-CN" dirty="0"/>
              <a:t>	Represent a corpus of malware through </a:t>
            </a:r>
            <a:r>
              <a:rPr kumimoji="1" lang="en-US" altLang="zh-CN" dirty="0" smtClean="0"/>
              <a:t>finite </a:t>
            </a:r>
          </a:p>
          <a:p>
            <a:r>
              <a:rPr kumimoji="1" lang="en-US" altLang="zh-CN" dirty="0"/>
              <a:t>	</a:t>
            </a:r>
            <a:r>
              <a:rPr kumimoji="1" lang="en-US" altLang="zh-CN" dirty="0" smtClean="0"/>
              <a:t>signatures.</a:t>
            </a:r>
          </a:p>
          <a:p>
            <a:r>
              <a:rPr kumimoji="1" lang="en-US" altLang="zh-CN" dirty="0"/>
              <a:t>	</a:t>
            </a:r>
            <a:r>
              <a:rPr kumimoji="1" lang="en-US" altLang="zh-CN" dirty="0" smtClean="0"/>
              <a:t>Detect malware accurately.</a:t>
            </a:r>
          </a:p>
          <a:p>
            <a:endParaRPr kumimoji="1" lang="en-US" altLang="zh-CN" dirty="0"/>
          </a:p>
          <a:p>
            <a:r>
              <a:rPr kumimoji="1" lang="en-US" altLang="zh-CN" dirty="0" smtClean="0"/>
              <a:t>Cons:</a:t>
            </a:r>
          </a:p>
          <a:p>
            <a:r>
              <a:rPr kumimoji="1" lang="en-US" altLang="zh-CN" dirty="0"/>
              <a:t>	</a:t>
            </a:r>
            <a:r>
              <a:rPr lang="en-US" altLang="zh-CN" dirty="0"/>
              <a:t>Update signature frequently; </a:t>
            </a:r>
            <a:endParaRPr lang="en-US" altLang="zh-CN" dirty="0" smtClean="0"/>
          </a:p>
          <a:p>
            <a:r>
              <a:rPr lang="en-US" altLang="zh-CN" dirty="0"/>
              <a:t>	</a:t>
            </a:r>
            <a:r>
              <a:rPr lang="en-US" altLang="zh-CN" dirty="0" smtClean="0"/>
              <a:t>Obfuscation </a:t>
            </a:r>
            <a:r>
              <a:rPr lang="en-US" altLang="zh-CN" dirty="0"/>
              <a:t>by bytecode </a:t>
            </a:r>
            <a:r>
              <a:rPr lang="en-US" altLang="zh-CN" dirty="0" smtClean="0"/>
              <a:t>transformation.</a:t>
            </a:r>
            <a:endParaRPr lang="en-US" altLang="zh-CN" dirty="0"/>
          </a:p>
          <a:p>
            <a:endParaRPr kumimoji="1" lang="en-US" altLang="zh-CN" dirty="0"/>
          </a:p>
          <a:p>
            <a:endParaRPr kumimoji="1" lang="en-US" altLang="zh-CN" dirty="0" smtClean="0"/>
          </a:p>
        </p:txBody>
      </p:sp>
      <p:grpSp>
        <p:nvGrpSpPr>
          <p:cNvPr id="12" name="组 11"/>
          <p:cNvGrpSpPr/>
          <p:nvPr/>
        </p:nvGrpSpPr>
        <p:grpSpPr>
          <a:xfrm>
            <a:off x="5232400" y="0"/>
            <a:ext cx="6959601" cy="6159500"/>
            <a:chOff x="6424131" y="0"/>
            <a:chExt cx="5767870" cy="5016500"/>
          </a:xfrm>
        </p:grpSpPr>
        <p:pic>
          <p:nvPicPr>
            <p:cNvPr id="2" name="图片 1"/>
            <p:cNvPicPr>
              <a:picLocks noChangeAspect="1"/>
            </p:cNvPicPr>
            <p:nvPr/>
          </p:nvPicPr>
          <p:blipFill>
            <a:blip r:embed="rId3"/>
            <a:stretch>
              <a:fillRect/>
            </a:stretch>
          </p:blipFill>
          <p:spPr>
            <a:xfrm>
              <a:off x="6424131" y="0"/>
              <a:ext cx="5767870" cy="5016500"/>
            </a:xfrm>
            <a:prstGeom prst="rect">
              <a:avLst/>
            </a:prstGeom>
          </p:spPr>
        </p:pic>
        <p:cxnSp>
          <p:nvCxnSpPr>
            <p:cNvPr id="10" name="直线连接符 9"/>
            <p:cNvCxnSpPr/>
            <p:nvPr/>
          </p:nvCxnSpPr>
          <p:spPr>
            <a:xfrm>
              <a:off x="6781800" y="2095500"/>
              <a:ext cx="3289300" cy="0"/>
            </a:xfrm>
            <a:prstGeom prst="line">
              <a:avLst/>
            </a:prstGeom>
            <a:ln w="25400">
              <a:solidFill>
                <a:srgbClr val="C00000"/>
              </a:solidFill>
            </a:ln>
          </p:spPr>
          <p:style>
            <a:lnRef idx="1">
              <a:schemeClr val="accent2"/>
            </a:lnRef>
            <a:fillRef idx="0">
              <a:schemeClr val="accent2"/>
            </a:fillRef>
            <a:effectRef idx="0">
              <a:schemeClr val="accent2"/>
            </a:effectRef>
            <a:fontRef idx="minor">
              <a:schemeClr val="tx1"/>
            </a:fontRef>
          </p:style>
        </p:cxnSp>
        <p:sp>
          <p:nvSpPr>
            <p:cNvPr id="11" name="矩形 10"/>
            <p:cNvSpPr/>
            <p:nvPr/>
          </p:nvSpPr>
          <p:spPr>
            <a:xfrm>
              <a:off x="6781800" y="2629058"/>
              <a:ext cx="2352400" cy="228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882243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Static Analysis</a:t>
            </a:r>
          </a:p>
        </p:txBody>
      </p:sp>
      <p:sp>
        <p:nvSpPr>
          <p:cNvPr id="9" name="文本框 8"/>
          <p:cNvSpPr txBox="1"/>
          <p:nvPr/>
        </p:nvSpPr>
        <p:spPr>
          <a:xfrm>
            <a:off x="1377387" y="1597306"/>
            <a:ext cx="3864456" cy="646331"/>
          </a:xfrm>
          <a:prstGeom prst="rect">
            <a:avLst/>
          </a:prstGeom>
          <a:noFill/>
        </p:spPr>
        <p:txBody>
          <a:bodyPr wrap="none" rtlCol="0">
            <a:spAutoFit/>
          </a:bodyPr>
          <a:lstStyle/>
          <a:p>
            <a:r>
              <a:rPr kumimoji="1" lang="en-US" altLang="zh-CN" dirty="0" smtClean="0"/>
              <a:t>Inter-component </a:t>
            </a:r>
            <a:r>
              <a:rPr kumimoji="1" lang="en-US" altLang="zh-CN" dirty="0" smtClean="0"/>
              <a:t>Control-flow Analysis</a:t>
            </a:r>
          </a:p>
          <a:p>
            <a:r>
              <a:rPr kumimoji="1" lang="en-US" altLang="zh-CN" dirty="0"/>
              <a:t>	</a:t>
            </a:r>
            <a:r>
              <a:rPr kumimoji="1" lang="en-US" altLang="zh-CN" dirty="0" smtClean="0"/>
              <a:t>ICCG </a:t>
            </a:r>
            <a:r>
              <a:rPr kumimoji="1" lang="en-US" altLang="zh-CN" dirty="0" smtClean="0"/>
              <a:t>construction</a:t>
            </a:r>
            <a:endParaRPr kumimoji="1" lang="en-US" altLang="zh-CN"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4565" y="2257062"/>
            <a:ext cx="4864175" cy="4600937"/>
          </a:xfrm>
          <a:prstGeom prst="rect">
            <a:avLst/>
          </a:prstGeom>
        </p:spPr>
      </p:pic>
      <p:sp>
        <p:nvSpPr>
          <p:cNvPr id="8" name="矩形 7"/>
          <p:cNvSpPr/>
          <p:nvPr/>
        </p:nvSpPr>
        <p:spPr>
          <a:xfrm>
            <a:off x="6074125" y="1689639"/>
            <a:ext cx="4526239" cy="369332"/>
          </a:xfrm>
          <a:prstGeom prst="rect">
            <a:avLst/>
          </a:prstGeom>
        </p:spPr>
        <p:txBody>
          <a:bodyPr wrap="none">
            <a:spAutoFit/>
          </a:bodyPr>
          <a:lstStyle/>
          <a:p>
            <a:r>
              <a:rPr lang="en-US" altLang="zh-CN" dirty="0" err="1"/>
              <a:t>icc</a:t>
            </a:r>
            <a:r>
              <a:rPr lang="en-US" altLang="zh-CN" dirty="0"/>
              <a:t>(</a:t>
            </a:r>
            <a:r>
              <a:rPr lang="en-US" altLang="zh-CN" dirty="0" err="1"/>
              <a:t>MainAct</a:t>
            </a:r>
            <a:r>
              <a:rPr lang="en-US" altLang="zh-CN" dirty="0"/>
              <a:t>, </a:t>
            </a:r>
            <a:r>
              <a:rPr lang="en-US" altLang="zh-CN" dirty="0" err="1"/>
              <a:t>MsgAct</a:t>
            </a:r>
            <a:r>
              <a:rPr lang="en-US" altLang="zh-CN" dirty="0"/>
              <a:t>, SEND, text/plain) is true</a:t>
            </a:r>
            <a:endParaRPr lang="zh-CN" altLang="en-US" dirty="0"/>
          </a:p>
        </p:txBody>
      </p:sp>
      <p:pic>
        <p:nvPicPr>
          <p:cNvPr id="2" name="图片 1"/>
          <p:cNvPicPr>
            <a:picLocks noChangeAspect="1"/>
          </p:cNvPicPr>
          <p:nvPr/>
        </p:nvPicPr>
        <p:blipFill>
          <a:blip r:embed="rId4"/>
          <a:stretch>
            <a:fillRect/>
          </a:stretch>
        </p:blipFill>
        <p:spPr>
          <a:xfrm>
            <a:off x="829025" y="3224030"/>
            <a:ext cx="5245100" cy="1333500"/>
          </a:xfrm>
          <a:prstGeom prst="rect">
            <a:avLst/>
          </a:prstGeom>
        </p:spPr>
      </p:pic>
    </p:spTree>
    <p:extLst>
      <p:ext uri="{BB962C8B-B14F-4D97-AF65-F5344CB8AC3E}">
        <p14:creationId xmlns:p14="http://schemas.microsoft.com/office/powerpoint/2010/main" val="17065297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Static Analysis</a:t>
            </a:r>
          </a:p>
        </p:txBody>
      </p:sp>
      <p:sp>
        <p:nvSpPr>
          <p:cNvPr id="9" name="文本框 8"/>
          <p:cNvSpPr txBox="1"/>
          <p:nvPr/>
        </p:nvSpPr>
        <p:spPr>
          <a:xfrm>
            <a:off x="1377387" y="1597306"/>
            <a:ext cx="2532232" cy="1477328"/>
          </a:xfrm>
          <a:prstGeom prst="rect">
            <a:avLst/>
          </a:prstGeom>
          <a:noFill/>
        </p:spPr>
        <p:txBody>
          <a:bodyPr wrap="none" rtlCol="0">
            <a:spAutoFit/>
          </a:bodyPr>
          <a:lstStyle/>
          <a:p>
            <a:r>
              <a:rPr kumimoji="1" lang="en-US" altLang="zh-CN" dirty="0" smtClean="0"/>
              <a:t>Taint </a:t>
            </a:r>
            <a:r>
              <a:rPr kumimoji="1" lang="en-US" altLang="zh-CN" dirty="0" smtClean="0"/>
              <a:t>Analysis</a:t>
            </a:r>
          </a:p>
          <a:p>
            <a:r>
              <a:rPr kumimoji="1" lang="en-US" altLang="zh-CN" dirty="0"/>
              <a:t>	</a:t>
            </a:r>
            <a:r>
              <a:rPr kumimoji="1" lang="en-US" altLang="zh-CN" dirty="0" smtClean="0"/>
              <a:t>Annotations</a:t>
            </a:r>
          </a:p>
          <a:p>
            <a:r>
              <a:rPr kumimoji="1" lang="en-US" altLang="zh-CN" dirty="0" smtClean="0"/>
              <a:t>		ex5</a:t>
            </a:r>
          </a:p>
          <a:p>
            <a:r>
              <a:rPr kumimoji="1" lang="en-US" altLang="zh-CN" dirty="0"/>
              <a:t>	</a:t>
            </a:r>
            <a:r>
              <a:rPr kumimoji="1" lang="en-US" altLang="zh-CN" dirty="0" smtClean="0"/>
              <a:t>Static Taint Analysis</a:t>
            </a:r>
          </a:p>
          <a:p>
            <a:r>
              <a:rPr kumimoji="1" lang="en-US" altLang="zh-CN" dirty="0"/>
              <a:t>	</a:t>
            </a:r>
            <a:r>
              <a:rPr kumimoji="1" lang="en-US" altLang="zh-CN" dirty="0" smtClean="0"/>
              <a:t>	ex6</a:t>
            </a:r>
          </a:p>
        </p:txBody>
      </p:sp>
    </p:spTree>
    <p:extLst>
      <p:ext uri="{BB962C8B-B14F-4D97-AF65-F5344CB8AC3E}">
        <p14:creationId xmlns:p14="http://schemas.microsoft.com/office/powerpoint/2010/main" val="6517660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Static Analysis</a:t>
            </a:r>
          </a:p>
        </p:txBody>
      </p:sp>
      <p:sp>
        <p:nvSpPr>
          <p:cNvPr id="9" name="文本框 8"/>
          <p:cNvSpPr txBox="1"/>
          <p:nvPr/>
        </p:nvSpPr>
        <p:spPr>
          <a:xfrm>
            <a:off x="1377387" y="1597306"/>
            <a:ext cx="1824538" cy="923330"/>
          </a:xfrm>
          <a:prstGeom prst="rect">
            <a:avLst/>
          </a:prstGeom>
          <a:noFill/>
        </p:spPr>
        <p:txBody>
          <a:bodyPr wrap="none" rtlCol="0">
            <a:spAutoFit/>
          </a:bodyPr>
          <a:lstStyle/>
          <a:p>
            <a:r>
              <a:rPr kumimoji="1" lang="en-US" altLang="zh-CN" dirty="0" smtClean="0"/>
              <a:t>Taint </a:t>
            </a:r>
            <a:r>
              <a:rPr kumimoji="1" lang="en-US" altLang="zh-CN" dirty="0" smtClean="0"/>
              <a:t>Analysis</a:t>
            </a:r>
          </a:p>
          <a:p>
            <a:r>
              <a:rPr kumimoji="1" lang="en-US" altLang="zh-CN" dirty="0"/>
              <a:t>	</a:t>
            </a:r>
            <a:r>
              <a:rPr kumimoji="1" lang="en-US" altLang="zh-CN" dirty="0" smtClean="0"/>
              <a:t>Annotations</a:t>
            </a:r>
          </a:p>
          <a:p>
            <a:r>
              <a:rPr kumimoji="1" lang="en-US" altLang="zh-CN" dirty="0" smtClean="0"/>
              <a:t>		</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486" y="2771899"/>
            <a:ext cx="5036144" cy="2287056"/>
          </a:xfrm>
          <a:prstGeom prst="rect">
            <a:avLst/>
          </a:prstGeom>
        </p:spPr>
      </p:pic>
    </p:spTree>
    <p:extLst>
      <p:ext uri="{BB962C8B-B14F-4D97-AF65-F5344CB8AC3E}">
        <p14:creationId xmlns:p14="http://schemas.microsoft.com/office/powerpoint/2010/main" val="2101460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Static Analysis</a:t>
            </a:r>
          </a:p>
        </p:txBody>
      </p:sp>
      <p:sp>
        <p:nvSpPr>
          <p:cNvPr id="9" name="文本框 8"/>
          <p:cNvSpPr txBox="1"/>
          <p:nvPr/>
        </p:nvSpPr>
        <p:spPr>
          <a:xfrm>
            <a:off x="1377387" y="1597306"/>
            <a:ext cx="2532232" cy="646331"/>
          </a:xfrm>
          <a:prstGeom prst="rect">
            <a:avLst/>
          </a:prstGeom>
          <a:noFill/>
        </p:spPr>
        <p:txBody>
          <a:bodyPr wrap="none" rtlCol="0">
            <a:spAutoFit/>
          </a:bodyPr>
          <a:lstStyle/>
          <a:p>
            <a:r>
              <a:rPr kumimoji="1" lang="en-US" altLang="zh-CN" dirty="0" smtClean="0"/>
              <a:t>Taint </a:t>
            </a:r>
            <a:r>
              <a:rPr kumimoji="1" lang="en-US" altLang="zh-CN" dirty="0" smtClean="0"/>
              <a:t>Analysis</a:t>
            </a:r>
          </a:p>
          <a:p>
            <a:r>
              <a:rPr kumimoji="1" lang="en-US" altLang="zh-CN" dirty="0"/>
              <a:t>	</a:t>
            </a:r>
            <a:r>
              <a:rPr kumimoji="1" lang="en-US" altLang="zh-CN" dirty="0" smtClean="0"/>
              <a:t>Static Taint </a:t>
            </a:r>
            <a:r>
              <a:rPr kumimoji="1" lang="en-US" altLang="zh-CN" dirty="0" smtClean="0"/>
              <a:t>Analysis</a:t>
            </a:r>
            <a:endParaRPr kumimoji="1" lang="en-US" altLang="zh-CN" dirty="0" smtClean="0"/>
          </a:p>
        </p:txBody>
      </p:sp>
      <p:pic>
        <p:nvPicPr>
          <p:cNvPr id="7" name="图片 6"/>
          <p:cNvPicPr>
            <a:picLocks noChangeAspect="1"/>
          </p:cNvPicPr>
          <p:nvPr/>
        </p:nvPicPr>
        <p:blipFill>
          <a:blip r:embed="rId3"/>
          <a:stretch>
            <a:fillRect/>
          </a:stretch>
        </p:blipFill>
        <p:spPr>
          <a:xfrm>
            <a:off x="1377387" y="2494900"/>
            <a:ext cx="5567177" cy="2287056"/>
          </a:xfrm>
          <a:prstGeom prst="rect">
            <a:avLst/>
          </a:prstGeom>
        </p:spPr>
      </p:pic>
      <p:sp>
        <p:nvSpPr>
          <p:cNvPr id="8" name="文本框 7"/>
          <p:cNvSpPr txBox="1"/>
          <p:nvPr/>
        </p:nvSpPr>
        <p:spPr>
          <a:xfrm>
            <a:off x="7072956" y="499107"/>
            <a:ext cx="4790145" cy="3139321"/>
          </a:xfrm>
          <a:prstGeom prst="rect">
            <a:avLst/>
          </a:prstGeom>
          <a:noFill/>
        </p:spPr>
        <p:txBody>
          <a:bodyPr wrap="square" rtlCol="0">
            <a:spAutoFit/>
          </a:bodyPr>
          <a:lstStyle/>
          <a:p>
            <a:r>
              <a:rPr lang="en-US" altLang="zh-CN" dirty="0"/>
              <a:t>Definition </a:t>
            </a:r>
            <a:r>
              <a:rPr lang="en-US" altLang="zh-CN" dirty="0" smtClean="0"/>
              <a:t>6</a:t>
            </a:r>
            <a:r>
              <a:rPr lang="en-US" altLang="zh-CN" dirty="0"/>
              <a:t>. A taint flow (</a:t>
            </a:r>
            <a:r>
              <a:rPr lang="en-US" altLang="zh-CN" dirty="0" err="1"/>
              <a:t>so,si</a:t>
            </a:r>
            <a:r>
              <a:rPr lang="en-US" altLang="zh-CN" dirty="0"/>
              <a:t>) represents that a source labeled so can flow to a sink labeled </a:t>
            </a:r>
            <a:r>
              <a:rPr lang="en-US" altLang="zh-CN" dirty="0" err="1"/>
              <a:t>si</a:t>
            </a:r>
            <a:r>
              <a:rPr lang="en-US" altLang="zh-CN" dirty="0"/>
              <a:t> through a series of assignments or matching loads and stores. </a:t>
            </a:r>
            <a:endParaRPr lang="en-US" altLang="zh-CN" dirty="0" smtClean="0"/>
          </a:p>
          <a:p>
            <a:endParaRPr lang="en-US" altLang="zh-CN" dirty="0"/>
          </a:p>
          <a:p>
            <a:r>
              <a:rPr lang="en-US" altLang="zh-CN" dirty="0" smtClean="0"/>
              <a:t>Definition 7</a:t>
            </a:r>
            <a:r>
              <a:rPr lang="en-US" altLang="zh-CN" dirty="0"/>
              <a:t>. The predicate flow(</a:t>
            </a:r>
            <a:r>
              <a:rPr lang="en-US" altLang="zh-CN" dirty="0" err="1"/>
              <a:t>p,so,q,si</a:t>
            </a:r>
            <a:r>
              <a:rPr lang="en-US" altLang="zh-CN" dirty="0"/>
              <a:t>) is true </a:t>
            </a:r>
            <a:r>
              <a:rPr lang="en-US" altLang="zh-CN" dirty="0" smtClean="0"/>
              <a:t>if </a:t>
            </a:r>
            <a:r>
              <a:rPr lang="en-US" altLang="zh-CN" dirty="0"/>
              <a:t>(</a:t>
            </a:r>
            <a:r>
              <a:rPr lang="en-US" altLang="zh-CN" dirty="0" err="1"/>
              <a:t>i</a:t>
            </a:r>
            <a:r>
              <a:rPr lang="en-US" altLang="zh-CN" dirty="0"/>
              <a:t>) m and n are the source and sink methods corresponding to source so and sink </a:t>
            </a:r>
            <a:r>
              <a:rPr lang="en-US" altLang="zh-CN" dirty="0" err="1"/>
              <a:t>si</a:t>
            </a:r>
            <a:r>
              <a:rPr lang="en-US" altLang="zh-CN" dirty="0"/>
              <a:t>, </a:t>
            </a:r>
            <a:endParaRPr lang="en-US" altLang="zh-CN" dirty="0" smtClean="0"/>
          </a:p>
          <a:p>
            <a:r>
              <a:rPr lang="en-US" altLang="zh-CN" dirty="0" smtClean="0"/>
              <a:t>(</a:t>
            </a:r>
            <a:r>
              <a:rPr lang="en-US" altLang="zh-CN" dirty="0"/>
              <a:t>ii) calls(p, m) and calls(</a:t>
            </a:r>
            <a:r>
              <a:rPr lang="en-US" altLang="zh-CN" dirty="0" err="1"/>
              <a:t>q,n</a:t>
            </a:r>
            <a:r>
              <a:rPr lang="en-US" altLang="zh-CN" dirty="0"/>
              <a:t>) are both true, and </a:t>
            </a:r>
            <a:endParaRPr lang="en-US" altLang="zh-CN" dirty="0" smtClean="0"/>
          </a:p>
          <a:p>
            <a:r>
              <a:rPr lang="en-US" altLang="zh-CN" dirty="0" smtClean="0"/>
              <a:t>(</a:t>
            </a:r>
            <a:r>
              <a:rPr lang="en-US" altLang="zh-CN" dirty="0"/>
              <a:t>iii) there exists a taint flow (</a:t>
            </a:r>
            <a:r>
              <a:rPr lang="en-US" altLang="zh-CN" dirty="0" err="1"/>
              <a:t>so,si</a:t>
            </a:r>
            <a:r>
              <a:rPr lang="en-US" altLang="zh-CN" dirty="0"/>
              <a:t>). </a:t>
            </a:r>
            <a:endParaRPr lang="en-US" altLang="zh-CN" dirty="0"/>
          </a:p>
          <a:p>
            <a:endParaRPr kumimoji="1" lang="zh-CN" altLang="en-US" dirty="0"/>
          </a:p>
        </p:txBody>
      </p:sp>
    </p:spTree>
    <p:extLst>
      <p:ext uri="{BB962C8B-B14F-4D97-AF65-F5344CB8AC3E}">
        <p14:creationId xmlns:p14="http://schemas.microsoft.com/office/powerpoint/2010/main" val="20288786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smtClean="0"/>
              <a:t>Static Analysis</a:t>
            </a:r>
          </a:p>
        </p:txBody>
      </p:sp>
      <p:sp>
        <p:nvSpPr>
          <p:cNvPr id="9" name="文本框 8"/>
          <p:cNvSpPr txBox="1"/>
          <p:nvPr/>
        </p:nvSpPr>
        <p:spPr>
          <a:xfrm>
            <a:off x="1377387" y="1597306"/>
            <a:ext cx="2532232" cy="646331"/>
          </a:xfrm>
          <a:prstGeom prst="rect">
            <a:avLst/>
          </a:prstGeom>
          <a:noFill/>
        </p:spPr>
        <p:txBody>
          <a:bodyPr wrap="none" rtlCol="0">
            <a:spAutoFit/>
          </a:bodyPr>
          <a:lstStyle/>
          <a:p>
            <a:r>
              <a:rPr kumimoji="1" lang="en-US" altLang="zh-CN" dirty="0" smtClean="0"/>
              <a:t>Taint </a:t>
            </a:r>
            <a:r>
              <a:rPr kumimoji="1" lang="en-US" altLang="zh-CN" dirty="0" smtClean="0"/>
              <a:t>Analysis</a:t>
            </a:r>
          </a:p>
          <a:p>
            <a:r>
              <a:rPr kumimoji="1" lang="en-US" altLang="zh-CN" dirty="0"/>
              <a:t>	</a:t>
            </a:r>
            <a:r>
              <a:rPr kumimoji="1" lang="en-US" altLang="zh-CN" dirty="0" smtClean="0"/>
              <a:t>Static Taint </a:t>
            </a:r>
            <a:r>
              <a:rPr kumimoji="1" lang="en-US" altLang="zh-CN" dirty="0" smtClean="0"/>
              <a:t>Analysis</a:t>
            </a:r>
            <a:endParaRPr kumimoji="1" lang="en-US" altLang="zh-CN" dirty="0" smtClean="0"/>
          </a:p>
        </p:txBody>
      </p:sp>
      <p:pic>
        <p:nvPicPr>
          <p:cNvPr id="3" name="图片 2"/>
          <p:cNvPicPr>
            <a:picLocks noChangeAspect="1"/>
          </p:cNvPicPr>
          <p:nvPr/>
        </p:nvPicPr>
        <p:blipFill>
          <a:blip r:embed="rId3"/>
          <a:stretch>
            <a:fillRect/>
          </a:stretch>
        </p:blipFill>
        <p:spPr>
          <a:xfrm>
            <a:off x="1889931" y="2757661"/>
            <a:ext cx="5183969" cy="24765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2051852"/>
            <a:ext cx="5118100" cy="247650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3900" y="4528352"/>
            <a:ext cx="5118100" cy="2324275"/>
          </a:xfrm>
          <a:prstGeom prst="rect">
            <a:avLst/>
          </a:prstGeom>
        </p:spPr>
      </p:pic>
    </p:spTree>
    <p:extLst>
      <p:ext uri="{BB962C8B-B14F-4D97-AF65-F5344CB8AC3E}">
        <p14:creationId xmlns:p14="http://schemas.microsoft.com/office/powerpoint/2010/main" val="11099521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t="2557"/>
          <a:stretch/>
        </p:blipFill>
        <p:spPr>
          <a:xfrm>
            <a:off x="1528011" y="526893"/>
            <a:ext cx="10663988" cy="6342681"/>
          </a:xfrm>
          <a:prstGeom prst="rect">
            <a:avLst/>
          </a:prstGeom>
        </p:spPr>
      </p:pic>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err="1" smtClean="0"/>
              <a:t>Apposcopy</a:t>
            </a:r>
            <a:endParaRPr kumimoji="1" lang="en-US" altLang="zh-CN" sz="2800" b="1" dirty="0" smtClean="0"/>
          </a:p>
          <a:p>
            <a:r>
              <a:rPr kumimoji="1" lang="en-US" altLang="zh-CN" sz="2800" b="1" dirty="0" smtClean="0"/>
              <a:t>Implementation</a:t>
            </a:r>
            <a:endParaRPr kumimoji="1" lang="zh-CN" altLang="en-US" sz="2800" b="1" dirty="0"/>
          </a:p>
        </p:txBody>
      </p:sp>
    </p:spTree>
    <p:extLst>
      <p:ext uri="{BB962C8B-B14F-4D97-AF65-F5344CB8AC3E}">
        <p14:creationId xmlns:p14="http://schemas.microsoft.com/office/powerpoint/2010/main" val="10127747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27600" y="622277"/>
            <a:ext cx="10738327" cy="2199513"/>
          </a:xfrm>
        </p:spPr>
        <p:txBody>
          <a:bodyPr>
            <a:normAutofit/>
          </a:bodyPr>
          <a:lstStyle/>
          <a:p>
            <a:pPr>
              <a:lnSpc>
                <a:spcPct val="100000"/>
              </a:lnSpc>
            </a:pPr>
            <a:r>
              <a:rPr lang="en-US" altLang="zh-CN" sz="2800" b="1" dirty="0">
                <a:latin typeface="+mn-ea"/>
                <a:ea typeface="+mn-ea"/>
              </a:rPr>
              <a:t>Problem:</a:t>
            </a:r>
            <a:r>
              <a:rPr lang="en-US" altLang="zh-CN" sz="2800" dirty="0">
                <a:latin typeface="+mn-ea"/>
                <a:ea typeface="+mn-ea"/>
              </a:rPr>
              <a:t/>
            </a:r>
            <a:br>
              <a:rPr lang="en-US" altLang="zh-CN" sz="2800" dirty="0">
                <a:latin typeface="+mn-ea"/>
                <a:ea typeface="+mn-ea"/>
              </a:rPr>
            </a:br>
            <a:r>
              <a:rPr lang="en-US" altLang="zh-CN" sz="2800" dirty="0" smtClean="0">
                <a:latin typeface="+mn-ea"/>
                <a:ea typeface="+mn-ea"/>
              </a:rPr>
              <a:t>How to combine advantages of taint analysis and signature based detection?</a:t>
            </a:r>
            <a:endParaRPr kumimoji="1" lang="zh-CN" altLang="en-US" sz="2800" dirty="0">
              <a:latin typeface="+mn-ea"/>
              <a:ea typeface="+mn-ea"/>
            </a:endParaRPr>
          </a:p>
        </p:txBody>
      </p:sp>
      <p:sp>
        <p:nvSpPr>
          <p:cNvPr id="3" name="标题 1"/>
          <p:cNvSpPr txBox="1">
            <a:spLocks/>
          </p:cNvSpPr>
          <p:nvPr/>
        </p:nvSpPr>
        <p:spPr>
          <a:xfrm>
            <a:off x="1127598" y="2821790"/>
            <a:ext cx="10738327" cy="2199513"/>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7700" b="0" i="1" kern="1200" cap="all" baseline="0">
                <a:solidFill>
                  <a:schemeClr val="tx2"/>
                </a:solidFill>
                <a:latin typeface="+mj-lt"/>
                <a:ea typeface="+mj-ea"/>
                <a:cs typeface="+mj-cs"/>
              </a:defRPr>
            </a:lvl1pPr>
          </a:lstStyle>
          <a:p>
            <a:pPr>
              <a:lnSpc>
                <a:spcPct val="100000"/>
              </a:lnSpc>
            </a:pPr>
            <a:r>
              <a:rPr lang="en-US" altLang="zh-CN" sz="2800" b="1" dirty="0" err="1" smtClean="0">
                <a:latin typeface="+mn-ea"/>
                <a:ea typeface="+mn-ea"/>
              </a:rPr>
              <a:t>Apposcopy</a:t>
            </a:r>
            <a:r>
              <a:rPr lang="en-US" altLang="zh-CN" sz="2800" b="1" dirty="0" smtClean="0">
                <a:latin typeface="+mn-ea"/>
                <a:ea typeface="+mn-ea"/>
              </a:rPr>
              <a:t>:  </a:t>
            </a:r>
          </a:p>
          <a:p>
            <a:pPr>
              <a:lnSpc>
                <a:spcPct val="100000"/>
              </a:lnSpc>
            </a:pPr>
            <a:r>
              <a:rPr lang="en-US" altLang="zh-CN" sz="2800" dirty="0" smtClean="0">
                <a:latin typeface="+mn-ea"/>
                <a:ea typeface="+mn-ea"/>
              </a:rPr>
              <a:t>Semantics-Based Detection of Android  Malware through Static Analysis</a:t>
            </a:r>
            <a:br>
              <a:rPr lang="en-US" altLang="zh-CN" sz="2800" dirty="0" smtClean="0">
                <a:latin typeface="+mn-ea"/>
                <a:ea typeface="+mn-ea"/>
              </a:rPr>
            </a:br>
            <a:endParaRPr kumimoji="1" lang="zh-CN" altLang="en-US" sz="2800" dirty="0">
              <a:latin typeface="+mn-ea"/>
              <a:ea typeface="+mn-ea"/>
            </a:endParaRPr>
          </a:p>
        </p:txBody>
      </p:sp>
      <p:sp>
        <p:nvSpPr>
          <p:cNvPr id="4" name="标题 1"/>
          <p:cNvSpPr txBox="1">
            <a:spLocks/>
          </p:cNvSpPr>
          <p:nvPr/>
        </p:nvSpPr>
        <p:spPr>
          <a:xfrm>
            <a:off x="1127597" y="4872061"/>
            <a:ext cx="10738327" cy="2199513"/>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7700" b="0" i="1" kern="1200" cap="all" baseline="0">
                <a:solidFill>
                  <a:schemeClr val="tx2"/>
                </a:solidFill>
                <a:latin typeface="+mj-lt"/>
                <a:ea typeface="+mj-ea"/>
                <a:cs typeface="+mj-cs"/>
              </a:defRPr>
            </a:lvl1pPr>
          </a:lstStyle>
          <a:p>
            <a:r>
              <a:rPr lang="en-US" altLang="zh-CN" sz="2800" b="1" dirty="0" smtClean="0">
                <a:latin typeface="+mn-ea"/>
                <a:ea typeface="+mn-ea"/>
              </a:rPr>
              <a:t>goal:  </a:t>
            </a:r>
            <a:r>
              <a:rPr lang="en-US" altLang="zh-CN" sz="2800" dirty="0" smtClean="0">
                <a:latin typeface="+mn-ea"/>
                <a:ea typeface="+mn-ea"/>
              </a:rPr>
              <a:t/>
            </a:r>
            <a:br>
              <a:rPr lang="en-US" altLang="zh-CN" sz="2800" dirty="0" smtClean="0">
                <a:latin typeface="+mn-ea"/>
                <a:ea typeface="+mn-ea"/>
              </a:rPr>
            </a:br>
            <a:r>
              <a:rPr lang="en-US" altLang="zh-CN" sz="2800" dirty="0">
                <a:latin typeface="+mn-ea"/>
                <a:ea typeface="+mn-ea"/>
              </a:rPr>
              <a:t>Fewer false </a:t>
            </a:r>
            <a:r>
              <a:rPr lang="en-US" altLang="zh-CN" sz="2800" dirty="0" smtClean="0">
                <a:latin typeface="+mn-ea"/>
                <a:ea typeface="+mn-ea"/>
              </a:rPr>
              <a:t>positives</a:t>
            </a:r>
            <a:endParaRPr lang="en-US" altLang="zh-CN" sz="2800" dirty="0">
              <a:latin typeface="+mn-ea"/>
              <a:ea typeface="+mn-ea"/>
            </a:endParaRPr>
          </a:p>
          <a:p>
            <a:r>
              <a:rPr lang="en-US" altLang="zh-CN" sz="2800" dirty="0">
                <a:latin typeface="+mn-ea"/>
                <a:ea typeface="+mn-ea"/>
              </a:rPr>
              <a:t>Resist common </a:t>
            </a:r>
            <a:r>
              <a:rPr lang="en-US" altLang="zh-CN" sz="2800" dirty="0" smtClean="0">
                <a:latin typeface="+mn-ea"/>
                <a:ea typeface="+mn-ea"/>
              </a:rPr>
              <a:t>obfuscation</a:t>
            </a:r>
            <a:endParaRPr lang="en-US" altLang="zh-CN" sz="2800" dirty="0">
              <a:latin typeface="+mn-ea"/>
              <a:ea typeface="+mn-ea"/>
            </a:endParaRPr>
          </a:p>
          <a:p>
            <a:pPr>
              <a:lnSpc>
                <a:spcPct val="100000"/>
              </a:lnSpc>
            </a:pPr>
            <a:endParaRPr lang="zh-CN" altLang="en-US" sz="2800" dirty="0">
              <a:latin typeface="+mn-ea"/>
              <a:ea typeface="+mn-ea"/>
            </a:endParaRPr>
          </a:p>
        </p:txBody>
      </p:sp>
      <p:sp>
        <p:nvSpPr>
          <p:cNvPr id="7" name="下箭头 6"/>
          <p:cNvSpPr/>
          <p:nvPr/>
        </p:nvSpPr>
        <p:spPr>
          <a:xfrm>
            <a:off x="5695406" y="2103120"/>
            <a:ext cx="979714" cy="574766"/>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8" name="下箭头 7"/>
          <p:cNvSpPr/>
          <p:nvPr/>
        </p:nvSpPr>
        <p:spPr>
          <a:xfrm>
            <a:off x="5695406" y="4302633"/>
            <a:ext cx="979714" cy="574766"/>
          </a:xfrm>
          <a:prstGeom prst="down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9" name="文本框 8"/>
          <p:cNvSpPr txBox="1"/>
          <p:nvPr/>
        </p:nvSpPr>
        <p:spPr>
          <a:xfrm>
            <a:off x="7559000" y="5233153"/>
            <a:ext cx="4633000" cy="1477328"/>
          </a:xfrm>
          <a:prstGeom prst="rect">
            <a:avLst/>
          </a:prstGeom>
          <a:noFill/>
        </p:spPr>
        <p:txBody>
          <a:bodyPr wrap="none" rtlCol="0">
            <a:spAutoFit/>
          </a:bodyPr>
          <a:lstStyle/>
          <a:p>
            <a:r>
              <a:rPr lang="en-US" altLang="zh-CN" dirty="0"/>
              <a:t>The false positive rate is the proportion of </a:t>
            </a:r>
            <a:r>
              <a:rPr lang="en-US" altLang="zh-CN" dirty="0" smtClean="0"/>
              <a:t>all</a:t>
            </a:r>
          </a:p>
          <a:p>
            <a:r>
              <a:rPr lang="en-US" altLang="zh-CN" dirty="0" smtClean="0"/>
              <a:t>negatives </a:t>
            </a:r>
            <a:r>
              <a:rPr lang="en-US" altLang="zh-CN" dirty="0"/>
              <a:t>that still yield positive test </a:t>
            </a:r>
            <a:r>
              <a:rPr lang="en-US" altLang="zh-CN" dirty="0" smtClean="0"/>
              <a:t>outcomes</a:t>
            </a:r>
          </a:p>
          <a:p>
            <a:endParaRPr kumimoji="1" lang="en-US" altLang="zh-CN" dirty="0"/>
          </a:p>
          <a:p>
            <a:r>
              <a:rPr lang="en-US" altLang="zh-CN" dirty="0"/>
              <a:t>T</a:t>
            </a:r>
            <a:r>
              <a:rPr lang="en-US" altLang="zh-CN" dirty="0" smtClean="0"/>
              <a:t>he</a:t>
            </a:r>
            <a:r>
              <a:rPr lang="en-US" altLang="zh-CN" dirty="0"/>
              <a:t> false negative rate is the proportion of </a:t>
            </a:r>
            <a:endParaRPr lang="en-US" altLang="zh-CN" dirty="0" smtClean="0"/>
          </a:p>
          <a:p>
            <a:r>
              <a:rPr lang="en-US" altLang="zh-CN" dirty="0" smtClean="0"/>
              <a:t>positives </a:t>
            </a:r>
            <a:r>
              <a:rPr lang="en-US" altLang="zh-CN" dirty="0"/>
              <a:t>which yield negative test </a:t>
            </a:r>
            <a:r>
              <a:rPr lang="en-US" altLang="zh-CN" dirty="0" smtClean="0"/>
              <a:t>outcomes</a:t>
            </a:r>
            <a:endParaRPr kumimoji="1" lang="zh-CN" altLang="en-US" dirty="0"/>
          </a:p>
        </p:txBody>
      </p:sp>
    </p:spTree>
    <p:extLst>
      <p:ext uri="{BB962C8B-B14F-4D97-AF65-F5344CB8AC3E}">
        <p14:creationId xmlns:p14="http://schemas.microsoft.com/office/powerpoint/2010/main" val="8102634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32771" y="526893"/>
            <a:ext cx="8401429" cy="819150"/>
          </a:xfrm>
        </p:spPr>
        <p:txBody>
          <a:bodyPr>
            <a:normAutofit/>
          </a:bodyPr>
          <a:lstStyle/>
          <a:p>
            <a:pPr algn="l"/>
            <a:r>
              <a:rPr kumimoji="1" lang="en-US" altLang="zh-CN" sz="2800" b="1" dirty="0" smtClean="0"/>
              <a:t>Idea from Android Apps</a:t>
            </a:r>
            <a:endParaRPr kumimoji="1" lang="zh-CN" altLang="en-US" sz="2800" b="1" dirty="0"/>
          </a:p>
        </p:txBody>
      </p:sp>
      <p:pic>
        <p:nvPicPr>
          <p:cNvPr id="5" name="图片 4"/>
          <p:cNvPicPr>
            <a:picLocks noChangeAspect="1"/>
          </p:cNvPicPr>
          <p:nvPr/>
        </p:nvPicPr>
        <p:blipFill>
          <a:blip r:embed="rId3"/>
          <a:stretch>
            <a:fillRect/>
          </a:stretch>
        </p:blipFill>
        <p:spPr>
          <a:xfrm>
            <a:off x="-769439" y="2311763"/>
            <a:ext cx="3594100" cy="2260600"/>
          </a:xfrm>
          <a:prstGeom prst="rect">
            <a:avLst/>
          </a:prstGeom>
        </p:spPr>
      </p:pic>
      <p:sp>
        <p:nvSpPr>
          <p:cNvPr id="6" name="上箭头 5"/>
          <p:cNvSpPr/>
          <p:nvPr/>
        </p:nvSpPr>
        <p:spPr>
          <a:xfrm rot="3277985">
            <a:off x="2582998" y="1900102"/>
            <a:ext cx="483325" cy="823323"/>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13" name="上箭头 12"/>
          <p:cNvSpPr/>
          <p:nvPr/>
        </p:nvSpPr>
        <p:spPr>
          <a:xfrm rot="7323983">
            <a:off x="2582998" y="4172696"/>
            <a:ext cx="483325" cy="823323"/>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7" name="文本框 6"/>
          <p:cNvSpPr txBox="1"/>
          <p:nvPr/>
        </p:nvSpPr>
        <p:spPr>
          <a:xfrm>
            <a:off x="3300232" y="1942431"/>
            <a:ext cx="2385589" cy="1200329"/>
          </a:xfrm>
          <a:prstGeom prst="rect">
            <a:avLst/>
          </a:prstGeom>
          <a:noFill/>
        </p:spPr>
        <p:txBody>
          <a:bodyPr wrap="none" rtlCol="0">
            <a:spAutoFit/>
          </a:bodyPr>
          <a:lstStyle/>
          <a:p>
            <a:r>
              <a:rPr kumimoji="1" lang="en-US" altLang="zh-CN" dirty="0" smtClean="0"/>
              <a:t>Control flow properties</a:t>
            </a:r>
          </a:p>
          <a:p>
            <a:r>
              <a:rPr lang="en-US" altLang="zh-CN" dirty="0" smtClean="0"/>
              <a:t>(Inter-component </a:t>
            </a:r>
          </a:p>
          <a:p>
            <a:r>
              <a:rPr lang="en-US" altLang="zh-CN" dirty="0"/>
              <a:t>	</a:t>
            </a:r>
            <a:r>
              <a:rPr lang="en-US" altLang="zh-CN" dirty="0" smtClean="0"/>
              <a:t>communication)</a:t>
            </a:r>
            <a:endParaRPr lang="en-US" altLang="zh-CN" dirty="0"/>
          </a:p>
          <a:p>
            <a:endParaRPr kumimoji="1" lang="zh-CN" altLang="en-US" dirty="0"/>
          </a:p>
        </p:txBody>
      </p:sp>
      <p:sp>
        <p:nvSpPr>
          <p:cNvPr id="15" name="文本框 14"/>
          <p:cNvSpPr txBox="1"/>
          <p:nvPr/>
        </p:nvSpPr>
        <p:spPr>
          <a:xfrm>
            <a:off x="3258448" y="4572363"/>
            <a:ext cx="2133918" cy="646331"/>
          </a:xfrm>
          <a:prstGeom prst="rect">
            <a:avLst/>
          </a:prstGeom>
          <a:noFill/>
        </p:spPr>
        <p:txBody>
          <a:bodyPr wrap="none" rtlCol="0">
            <a:spAutoFit/>
          </a:bodyPr>
          <a:lstStyle/>
          <a:p>
            <a:r>
              <a:rPr kumimoji="1" lang="en-US" altLang="zh-CN" dirty="0" smtClean="0"/>
              <a:t>Data flow properties</a:t>
            </a:r>
          </a:p>
          <a:p>
            <a:r>
              <a:rPr kumimoji="1" lang="en-US" altLang="zh-CN" dirty="0" smtClean="0"/>
              <a:t>(Taint analysis)</a:t>
            </a:r>
            <a:endParaRPr kumimoji="1" lang="zh-CN" altLang="en-US" dirty="0"/>
          </a:p>
        </p:txBody>
      </p:sp>
      <p:sp>
        <p:nvSpPr>
          <p:cNvPr id="9" name="文本框 8"/>
          <p:cNvSpPr txBox="1"/>
          <p:nvPr/>
        </p:nvSpPr>
        <p:spPr>
          <a:xfrm>
            <a:off x="6636964" y="1937734"/>
            <a:ext cx="3224216" cy="369332"/>
          </a:xfrm>
          <a:prstGeom prst="rect">
            <a:avLst/>
          </a:prstGeom>
          <a:noFill/>
        </p:spPr>
        <p:txBody>
          <a:bodyPr wrap="none" rtlCol="0">
            <a:spAutoFit/>
          </a:bodyPr>
          <a:lstStyle/>
          <a:p>
            <a:r>
              <a:rPr kumimoji="1" lang="en-US" altLang="zh-CN" dirty="0" smtClean="0"/>
              <a:t>Can Activity A launch Service B?</a:t>
            </a:r>
            <a:endParaRPr kumimoji="1" lang="zh-CN" altLang="en-US" dirty="0"/>
          </a:p>
        </p:txBody>
      </p:sp>
      <p:sp>
        <p:nvSpPr>
          <p:cNvPr id="16" name="文本框 15"/>
          <p:cNvSpPr txBox="1"/>
          <p:nvPr/>
        </p:nvSpPr>
        <p:spPr>
          <a:xfrm>
            <a:off x="6636964" y="4572363"/>
            <a:ext cx="4608441" cy="369332"/>
          </a:xfrm>
          <a:prstGeom prst="rect">
            <a:avLst/>
          </a:prstGeom>
          <a:noFill/>
        </p:spPr>
        <p:txBody>
          <a:bodyPr wrap="none" rtlCol="0">
            <a:spAutoFit/>
          </a:bodyPr>
          <a:lstStyle/>
          <a:p>
            <a:r>
              <a:rPr kumimoji="1" lang="en-US" altLang="zh-CN" dirty="0" smtClean="0"/>
              <a:t>Can Receiver C send sensitive data to internet?</a:t>
            </a:r>
            <a:endParaRPr kumimoji="1" lang="zh-CN" altLang="en-US" dirty="0"/>
          </a:p>
        </p:txBody>
      </p:sp>
      <p:cxnSp>
        <p:nvCxnSpPr>
          <p:cNvPr id="19" name="直线箭头连接符 18"/>
          <p:cNvCxnSpPr>
            <a:endCxn id="9" idx="1"/>
          </p:cNvCxnSpPr>
          <p:nvPr/>
        </p:nvCxnSpPr>
        <p:spPr>
          <a:xfrm>
            <a:off x="5685821" y="2122400"/>
            <a:ext cx="9511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线箭头连接符 19"/>
          <p:cNvCxnSpPr/>
          <p:nvPr/>
        </p:nvCxnSpPr>
        <p:spPr>
          <a:xfrm>
            <a:off x="5685820" y="4757029"/>
            <a:ext cx="95114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570738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32771" y="526893"/>
            <a:ext cx="8401429" cy="819150"/>
          </a:xfrm>
        </p:spPr>
        <p:txBody>
          <a:bodyPr>
            <a:normAutofit/>
          </a:bodyPr>
          <a:lstStyle/>
          <a:p>
            <a:pPr algn="l"/>
            <a:r>
              <a:rPr kumimoji="1" lang="en-US" altLang="zh-CN" sz="2800" b="1" dirty="0" smtClean="0"/>
              <a:t>Idea from Android Apps</a:t>
            </a:r>
            <a:endParaRPr kumimoji="1" lang="zh-CN" altLang="en-US" sz="2800" b="1" dirty="0"/>
          </a:p>
        </p:txBody>
      </p:sp>
      <p:pic>
        <p:nvPicPr>
          <p:cNvPr id="5" name="图片 4"/>
          <p:cNvPicPr>
            <a:picLocks noChangeAspect="1"/>
          </p:cNvPicPr>
          <p:nvPr/>
        </p:nvPicPr>
        <p:blipFill>
          <a:blip r:embed="rId3"/>
          <a:stretch>
            <a:fillRect/>
          </a:stretch>
        </p:blipFill>
        <p:spPr>
          <a:xfrm>
            <a:off x="-769439" y="2311763"/>
            <a:ext cx="3594100" cy="2260600"/>
          </a:xfrm>
          <a:prstGeom prst="rect">
            <a:avLst/>
          </a:prstGeom>
        </p:spPr>
      </p:pic>
      <p:sp>
        <p:nvSpPr>
          <p:cNvPr id="6" name="上箭头 5"/>
          <p:cNvSpPr/>
          <p:nvPr/>
        </p:nvSpPr>
        <p:spPr>
          <a:xfrm rot="3277985">
            <a:off x="2582998" y="1900102"/>
            <a:ext cx="483325" cy="823323"/>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13" name="上箭头 12"/>
          <p:cNvSpPr/>
          <p:nvPr/>
        </p:nvSpPr>
        <p:spPr>
          <a:xfrm rot="7323983">
            <a:off x="2582998" y="4172696"/>
            <a:ext cx="483325" cy="823323"/>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7" name="文本框 6"/>
          <p:cNvSpPr txBox="1"/>
          <p:nvPr/>
        </p:nvSpPr>
        <p:spPr>
          <a:xfrm>
            <a:off x="3300232" y="1942431"/>
            <a:ext cx="2385589" cy="1200329"/>
          </a:xfrm>
          <a:prstGeom prst="rect">
            <a:avLst/>
          </a:prstGeom>
          <a:noFill/>
        </p:spPr>
        <p:txBody>
          <a:bodyPr wrap="none" rtlCol="0">
            <a:spAutoFit/>
          </a:bodyPr>
          <a:lstStyle/>
          <a:p>
            <a:r>
              <a:rPr kumimoji="1" lang="en-US" altLang="zh-CN" dirty="0" smtClean="0"/>
              <a:t>Control flow properties</a:t>
            </a:r>
          </a:p>
          <a:p>
            <a:r>
              <a:rPr lang="en-US" altLang="zh-CN" dirty="0" smtClean="0"/>
              <a:t>(Inter-component </a:t>
            </a:r>
          </a:p>
          <a:p>
            <a:r>
              <a:rPr lang="en-US" altLang="zh-CN" dirty="0"/>
              <a:t>	</a:t>
            </a:r>
            <a:r>
              <a:rPr lang="en-US" altLang="zh-CN" dirty="0" smtClean="0"/>
              <a:t>communication)</a:t>
            </a:r>
            <a:endParaRPr lang="en-US" altLang="zh-CN" dirty="0"/>
          </a:p>
          <a:p>
            <a:endParaRPr kumimoji="1" lang="zh-CN" altLang="en-US" dirty="0"/>
          </a:p>
        </p:txBody>
      </p:sp>
      <p:sp>
        <p:nvSpPr>
          <p:cNvPr id="15" name="文本框 14"/>
          <p:cNvSpPr txBox="1"/>
          <p:nvPr/>
        </p:nvSpPr>
        <p:spPr>
          <a:xfrm>
            <a:off x="3258448" y="4572363"/>
            <a:ext cx="2133918" cy="646331"/>
          </a:xfrm>
          <a:prstGeom prst="rect">
            <a:avLst/>
          </a:prstGeom>
          <a:noFill/>
        </p:spPr>
        <p:txBody>
          <a:bodyPr wrap="none" rtlCol="0">
            <a:spAutoFit/>
          </a:bodyPr>
          <a:lstStyle/>
          <a:p>
            <a:r>
              <a:rPr kumimoji="1" lang="en-US" altLang="zh-CN" dirty="0" smtClean="0"/>
              <a:t>Data flow properties</a:t>
            </a:r>
          </a:p>
          <a:p>
            <a:r>
              <a:rPr kumimoji="1" lang="en-US" altLang="zh-CN" dirty="0" smtClean="0"/>
              <a:t>(Taint analysis)</a:t>
            </a:r>
            <a:endParaRPr kumimoji="1" lang="zh-CN" altLang="en-US" dirty="0"/>
          </a:p>
        </p:txBody>
      </p:sp>
      <p:sp>
        <p:nvSpPr>
          <p:cNvPr id="9" name="文本框 8"/>
          <p:cNvSpPr txBox="1"/>
          <p:nvPr/>
        </p:nvSpPr>
        <p:spPr>
          <a:xfrm>
            <a:off x="6636964" y="1937734"/>
            <a:ext cx="3224216" cy="369332"/>
          </a:xfrm>
          <a:prstGeom prst="rect">
            <a:avLst/>
          </a:prstGeom>
          <a:noFill/>
        </p:spPr>
        <p:txBody>
          <a:bodyPr wrap="none" rtlCol="0">
            <a:spAutoFit/>
          </a:bodyPr>
          <a:lstStyle/>
          <a:p>
            <a:r>
              <a:rPr kumimoji="1" lang="en-US" altLang="zh-CN" dirty="0" smtClean="0"/>
              <a:t>Can Activity A launch Service B?</a:t>
            </a:r>
            <a:endParaRPr kumimoji="1" lang="zh-CN" altLang="en-US" dirty="0"/>
          </a:p>
        </p:txBody>
      </p:sp>
      <p:sp>
        <p:nvSpPr>
          <p:cNvPr id="16" name="文本框 15"/>
          <p:cNvSpPr txBox="1"/>
          <p:nvPr/>
        </p:nvSpPr>
        <p:spPr>
          <a:xfrm>
            <a:off x="6636964" y="4572363"/>
            <a:ext cx="4608441" cy="369332"/>
          </a:xfrm>
          <a:prstGeom prst="rect">
            <a:avLst/>
          </a:prstGeom>
          <a:noFill/>
        </p:spPr>
        <p:txBody>
          <a:bodyPr wrap="none" rtlCol="0">
            <a:spAutoFit/>
          </a:bodyPr>
          <a:lstStyle/>
          <a:p>
            <a:r>
              <a:rPr kumimoji="1" lang="en-US" altLang="zh-CN" dirty="0" smtClean="0"/>
              <a:t>Can Receiver C send sensitive data to internet?</a:t>
            </a:r>
            <a:endParaRPr kumimoji="1" lang="zh-CN" altLang="en-US" dirty="0"/>
          </a:p>
        </p:txBody>
      </p:sp>
      <p:sp>
        <p:nvSpPr>
          <p:cNvPr id="17" name="文本框 16"/>
          <p:cNvSpPr txBox="1"/>
          <p:nvPr/>
        </p:nvSpPr>
        <p:spPr>
          <a:xfrm>
            <a:off x="5069990" y="2903454"/>
            <a:ext cx="6836230" cy="1077218"/>
          </a:xfrm>
          <a:prstGeom prst="rect">
            <a:avLst/>
          </a:prstGeom>
          <a:noFill/>
        </p:spPr>
        <p:txBody>
          <a:bodyPr wrap="none" rtlCol="0">
            <a:spAutoFit/>
          </a:bodyPr>
          <a:lstStyle/>
          <a:p>
            <a:r>
              <a:rPr lang="en-US" altLang="zh-CN" sz="3200" b="1" dirty="0">
                <a:solidFill>
                  <a:srgbClr val="92D050"/>
                </a:solidFill>
              </a:rPr>
              <a:t>Our signature should reflect </a:t>
            </a:r>
            <a:endParaRPr lang="en-US" altLang="zh-CN" sz="3200" b="1" dirty="0" smtClean="0">
              <a:solidFill>
                <a:srgbClr val="92D050"/>
              </a:solidFill>
            </a:endParaRPr>
          </a:p>
          <a:p>
            <a:r>
              <a:rPr lang="en-US" altLang="zh-CN" sz="3200" b="1" dirty="0" smtClean="0">
                <a:solidFill>
                  <a:srgbClr val="92D050"/>
                </a:solidFill>
              </a:rPr>
              <a:t>the </a:t>
            </a:r>
            <a:r>
              <a:rPr lang="en-US" altLang="zh-CN" sz="3200" b="1" dirty="0">
                <a:solidFill>
                  <a:srgbClr val="92D050"/>
                </a:solidFill>
              </a:rPr>
              <a:t>Inter-component </a:t>
            </a:r>
            <a:r>
              <a:rPr lang="en-US" altLang="zh-CN" sz="3200" b="1" dirty="0" smtClean="0">
                <a:solidFill>
                  <a:srgbClr val="92D050"/>
                </a:solidFill>
              </a:rPr>
              <a:t>communication.</a:t>
            </a:r>
            <a:endParaRPr lang="en-US" altLang="zh-CN" sz="3200" b="1" dirty="0">
              <a:solidFill>
                <a:srgbClr val="92D050"/>
              </a:solidFill>
            </a:endParaRPr>
          </a:p>
        </p:txBody>
      </p:sp>
      <p:cxnSp>
        <p:nvCxnSpPr>
          <p:cNvPr id="19" name="直线箭头连接符 18"/>
          <p:cNvCxnSpPr>
            <a:endCxn id="9" idx="1"/>
          </p:cNvCxnSpPr>
          <p:nvPr/>
        </p:nvCxnSpPr>
        <p:spPr>
          <a:xfrm>
            <a:off x="5685821" y="2122400"/>
            <a:ext cx="9511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线箭头连接符 19"/>
          <p:cNvCxnSpPr/>
          <p:nvPr/>
        </p:nvCxnSpPr>
        <p:spPr>
          <a:xfrm>
            <a:off x="5685820" y="4757029"/>
            <a:ext cx="95114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40877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32771" y="526893"/>
            <a:ext cx="8401429" cy="819150"/>
          </a:xfrm>
        </p:spPr>
        <p:txBody>
          <a:bodyPr>
            <a:normAutofit/>
          </a:bodyPr>
          <a:lstStyle/>
          <a:p>
            <a:pPr algn="l"/>
            <a:r>
              <a:rPr kumimoji="1" lang="en-US" altLang="zh-CN" sz="2800" b="1" dirty="0" smtClean="0"/>
              <a:t>Idea from Android Apps</a:t>
            </a:r>
            <a:endParaRPr kumimoji="1" lang="zh-CN" altLang="en-US" sz="2800" b="1" dirty="0"/>
          </a:p>
        </p:txBody>
      </p:sp>
      <p:grpSp>
        <p:nvGrpSpPr>
          <p:cNvPr id="2" name="组 1"/>
          <p:cNvGrpSpPr/>
          <p:nvPr/>
        </p:nvGrpSpPr>
        <p:grpSpPr>
          <a:xfrm>
            <a:off x="-769439" y="2070101"/>
            <a:ext cx="4005761" cy="2755919"/>
            <a:chOff x="-769439" y="2070101"/>
            <a:chExt cx="4005761" cy="2755919"/>
          </a:xfrm>
        </p:grpSpPr>
        <p:pic>
          <p:nvPicPr>
            <p:cNvPr id="5" name="图片 4"/>
            <p:cNvPicPr>
              <a:picLocks noChangeAspect="1"/>
            </p:cNvPicPr>
            <p:nvPr/>
          </p:nvPicPr>
          <p:blipFill>
            <a:blip r:embed="rId3"/>
            <a:stretch>
              <a:fillRect/>
            </a:stretch>
          </p:blipFill>
          <p:spPr>
            <a:xfrm>
              <a:off x="-769439" y="2311763"/>
              <a:ext cx="3594100" cy="2260600"/>
            </a:xfrm>
            <a:prstGeom prst="rect">
              <a:avLst/>
            </a:prstGeom>
          </p:spPr>
        </p:pic>
        <p:sp>
          <p:nvSpPr>
            <p:cNvPr id="6" name="上箭头 5"/>
            <p:cNvSpPr/>
            <p:nvPr/>
          </p:nvSpPr>
          <p:spPr>
            <a:xfrm rot="3277985">
              <a:off x="2582998" y="1900102"/>
              <a:ext cx="483325" cy="823323"/>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sp>
          <p:nvSpPr>
            <p:cNvPr id="13" name="上箭头 12"/>
            <p:cNvSpPr/>
            <p:nvPr/>
          </p:nvSpPr>
          <p:spPr>
            <a:xfrm rot="7323983">
              <a:off x="2582998" y="4172696"/>
              <a:ext cx="483325" cy="823323"/>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kumimoji="1" lang="zh-CN" altLang="en-US"/>
            </a:p>
          </p:txBody>
        </p:sp>
      </p:grpSp>
      <p:sp>
        <p:nvSpPr>
          <p:cNvPr id="7" name="文本框 6"/>
          <p:cNvSpPr txBox="1"/>
          <p:nvPr/>
        </p:nvSpPr>
        <p:spPr>
          <a:xfrm>
            <a:off x="3300232" y="1942431"/>
            <a:ext cx="2385589" cy="1200329"/>
          </a:xfrm>
          <a:prstGeom prst="rect">
            <a:avLst/>
          </a:prstGeom>
          <a:noFill/>
        </p:spPr>
        <p:txBody>
          <a:bodyPr wrap="none" rtlCol="0">
            <a:spAutoFit/>
          </a:bodyPr>
          <a:lstStyle/>
          <a:p>
            <a:r>
              <a:rPr kumimoji="1" lang="en-US" altLang="zh-CN" dirty="0" smtClean="0"/>
              <a:t>Control flow properties</a:t>
            </a:r>
          </a:p>
          <a:p>
            <a:r>
              <a:rPr lang="en-US" altLang="zh-CN" dirty="0" smtClean="0"/>
              <a:t>(Inter-component </a:t>
            </a:r>
          </a:p>
          <a:p>
            <a:r>
              <a:rPr lang="en-US" altLang="zh-CN" dirty="0"/>
              <a:t>	</a:t>
            </a:r>
            <a:r>
              <a:rPr lang="en-US" altLang="zh-CN" dirty="0" smtClean="0"/>
              <a:t>communication)</a:t>
            </a:r>
            <a:endParaRPr lang="en-US" altLang="zh-CN" dirty="0"/>
          </a:p>
          <a:p>
            <a:endParaRPr kumimoji="1" lang="zh-CN" altLang="en-US" dirty="0"/>
          </a:p>
        </p:txBody>
      </p:sp>
      <p:sp>
        <p:nvSpPr>
          <p:cNvPr id="15" name="文本框 14"/>
          <p:cNvSpPr txBox="1"/>
          <p:nvPr/>
        </p:nvSpPr>
        <p:spPr>
          <a:xfrm>
            <a:off x="3258448" y="4572363"/>
            <a:ext cx="2133918" cy="646331"/>
          </a:xfrm>
          <a:prstGeom prst="rect">
            <a:avLst/>
          </a:prstGeom>
          <a:noFill/>
        </p:spPr>
        <p:txBody>
          <a:bodyPr wrap="none" rtlCol="0">
            <a:spAutoFit/>
          </a:bodyPr>
          <a:lstStyle/>
          <a:p>
            <a:r>
              <a:rPr kumimoji="1" lang="en-US" altLang="zh-CN" dirty="0" smtClean="0"/>
              <a:t>Data flow properties</a:t>
            </a:r>
          </a:p>
          <a:p>
            <a:r>
              <a:rPr kumimoji="1" lang="en-US" altLang="zh-CN" dirty="0" smtClean="0"/>
              <a:t>(Taint analysis)</a:t>
            </a:r>
            <a:endParaRPr kumimoji="1" lang="zh-CN" altLang="en-US" dirty="0"/>
          </a:p>
        </p:txBody>
      </p:sp>
      <p:sp>
        <p:nvSpPr>
          <p:cNvPr id="9" name="文本框 8"/>
          <p:cNvSpPr txBox="1"/>
          <p:nvPr/>
        </p:nvSpPr>
        <p:spPr>
          <a:xfrm>
            <a:off x="6636964" y="1937734"/>
            <a:ext cx="3224216" cy="369332"/>
          </a:xfrm>
          <a:prstGeom prst="rect">
            <a:avLst/>
          </a:prstGeom>
          <a:noFill/>
        </p:spPr>
        <p:txBody>
          <a:bodyPr wrap="none" rtlCol="0">
            <a:spAutoFit/>
          </a:bodyPr>
          <a:lstStyle/>
          <a:p>
            <a:r>
              <a:rPr kumimoji="1" lang="en-US" altLang="zh-CN" dirty="0" smtClean="0"/>
              <a:t>Can Activity A launch Service B?</a:t>
            </a:r>
            <a:endParaRPr kumimoji="1" lang="zh-CN" altLang="en-US" dirty="0"/>
          </a:p>
        </p:txBody>
      </p:sp>
      <p:sp>
        <p:nvSpPr>
          <p:cNvPr id="16" name="文本框 15"/>
          <p:cNvSpPr txBox="1"/>
          <p:nvPr/>
        </p:nvSpPr>
        <p:spPr>
          <a:xfrm>
            <a:off x="6636964" y="4572363"/>
            <a:ext cx="4608441" cy="369332"/>
          </a:xfrm>
          <a:prstGeom prst="rect">
            <a:avLst/>
          </a:prstGeom>
          <a:noFill/>
        </p:spPr>
        <p:txBody>
          <a:bodyPr wrap="none" rtlCol="0">
            <a:spAutoFit/>
          </a:bodyPr>
          <a:lstStyle/>
          <a:p>
            <a:r>
              <a:rPr kumimoji="1" lang="en-US" altLang="zh-CN" dirty="0" smtClean="0"/>
              <a:t>Can Receiver C send sensitive data to internet?</a:t>
            </a:r>
            <a:endParaRPr kumimoji="1" lang="zh-CN" altLang="en-US" dirty="0"/>
          </a:p>
        </p:txBody>
      </p:sp>
      <p:sp>
        <p:nvSpPr>
          <p:cNvPr id="17" name="文本框 16"/>
          <p:cNvSpPr txBox="1"/>
          <p:nvPr/>
        </p:nvSpPr>
        <p:spPr>
          <a:xfrm>
            <a:off x="4318348" y="3142760"/>
            <a:ext cx="7861447" cy="584775"/>
          </a:xfrm>
          <a:prstGeom prst="rect">
            <a:avLst/>
          </a:prstGeom>
          <a:noFill/>
        </p:spPr>
        <p:txBody>
          <a:bodyPr wrap="none" rtlCol="0">
            <a:spAutoFit/>
          </a:bodyPr>
          <a:lstStyle/>
          <a:p>
            <a:r>
              <a:rPr lang="en-US" altLang="zh-CN" sz="3200" b="1" dirty="0" smtClean="0">
                <a:solidFill>
                  <a:srgbClr val="92D050"/>
                </a:solidFill>
              </a:rPr>
              <a:t>Malware spec Language to create signature</a:t>
            </a:r>
            <a:endParaRPr lang="en-US" altLang="zh-CN" sz="3200" b="1" dirty="0">
              <a:solidFill>
                <a:srgbClr val="92D050"/>
              </a:solidFill>
            </a:endParaRPr>
          </a:p>
        </p:txBody>
      </p:sp>
      <p:cxnSp>
        <p:nvCxnSpPr>
          <p:cNvPr id="19" name="直线箭头连接符 18"/>
          <p:cNvCxnSpPr>
            <a:endCxn id="9" idx="1"/>
          </p:cNvCxnSpPr>
          <p:nvPr/>
        </p:nvCxnSpPr>
        <p:spPr>
          <a:xfrm>
            <a:off x="5685821" y="2122400"/>
            <a:ext cx="9511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线箭头连接符 19"/>
          <p:cNvCxnSpPr/>
          <p:nvPr/>
        </p:nvCxnSpPr>
        <p:spPr>
          <a:xfrm>
            <a:off x="5685820" y="4757029"/>
            <a:ext cx="95114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469504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104" t="19601"/>
          <a:stretch/>
        </p:blipFill>
        <p:spPr>
          <a:xfrm>
            <a:off x="1539433" y="0"/>
            <a:ext cx="10770134" cy="6858000"/>
          </a:xfrm>
          <a:prstGeom prst="rect">
            <a:avLst/>
          </a:prstGeom>
        </p:spPr>
      </p:pic>
      <p:sp>
        <p:nvSpPr>
          <p:cNvPr id="5" name="文本占位符 2"/>
          <p:cNvSpPr txBox="1">
            <a:spLocks/>
          </p:cNvSpPr>
          <p:nvPr/>
        </p:nvSpPr>
        <p:spPr>
          <a:xfrm>
            <a:off x="732771" y="526893"/>
            <a:ext cx="8401429" cy="81915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r>
              <a:rPr kumimoji="1" lang="en-US" altLang="zh-CN" sz="2800" b="1" dirty="0" err="1" smtClean="0"/>
              <a:t>Apposcopy</a:t>
            </a:r>
            <a:endParaRPr kumimoji="1" lang="en-US" altLang="zh-CN" sz="2800" b="1" dirty="0" smtClean="0"/>
          </a:p>
          <a:p>
            <a:r>
              <a:rPr kumimoji="1" lang="en-US" altLang="zh-CN" sz="2800" b="1" dirty="0" smtClean="0"/>
              <a:t>Overview</a:t>
            </a:r>
            <a:endParaRPr kumimoji="1" lang="zh-CN" altLang="en-US" sz="2800" b="1" dirty="0"/>
          </a:p>
        </p:txBody>
      </p:sp>
    </p:spTree>
    <p:extLst>
      <p:ext uri="{BB962C8B-B14F-4D97-AF65-F5344CB8AC3E}">
        <p14:creationId xmlns:p14="http://schemas.microsoft.com/office/powerpoint/2010/main" val="1401595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标题">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majorFont>
      <a:minorFont>
        <a:latin typeface="Corbel" panose="020B0503020204020204"/>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Headlines</Template>
  <TotalTime>808</TotalTime>
  <Words>3955</Words>
  <Application>Microsoft Macintosh PowerPoint</Application>
  <PresentationFormat>宽屏</PresentationFormat>
  <Paragraphs>478</Paragraphs>
  <Slides>45</Slides>
  <Notes>45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45</vt:i4>
      </vt:variant>
    </vt:vector>
  </HeadingPairs>
  <TitlesOfParts>
    <vt:vector size="50" baseType="lpstr">
      <vt:lpstr>Century Schoolbook</vt:lpstr>
      <vt:lpstr>Corbel</vt:lpstr>
      <vt:lpstr>DengXian</vt:lpstr>
      <vt:lpstr>Arial</vt:lpstr>
      <vt:lpstr>标题</vt:lpstr>
      <vt:lpstr>Apposcopy:  Semantics-Based  Detection  of Android  Malware  through  Static  Analysis </vt:lpstr>
      <vt:lpstr>PowerPoint 演示文稿</vt:lpstr>
      <vt:lpstr>PowerPoint 演示文稿</vt:lpstr>
      <vt:lpstr>PowerPoint 演示文稿</vt:lpstr>
      <vt:lpstr>Problem: How to combine advantages of taint analysis and signature based detection?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Apposcopy:  Semantics-Based  Detection  of Android  Malware  through  Static  Analysis </dc:title>
  <dc:creator>Microsoft Office 用户</dc:creator>
  <cp:lastModifiedBy>Microsoft Office 用户</cp:lastModifiedBy>
  <cp:revision>80</cp:revision>
  <dcterms:created xsi:type="dcterms:W3CDTF">2018-03-19T02:18:37Z</dcterms:created>
  <dcterms:modified xsi:type="dcterms:W3CDTF">2018-03-27T15:11:11Z</dcterms:modified>
</cp:coreProperties>
</file>